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4" autoAdjust="0"/>
    <p:restoredTop sz="94660"/>
  </p:normalViewPr>
  <p:slideViewPr>
    <p:cSldViewPr snapToGrid="0">
      <p:cViewPr varScale="1">
        <p:scale>
          <a:sx n="62" d="100"/>
          <a:sy n="62" d="100"/>
        </p:scale>
        <p:origin x="2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9.png>
</file>

<file path=ppt/media/image2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41CE2-5B49-49C1-9353-CB5903C778F3}" type="datetimeFigureOut">
              <a:rPr kumimoji="1" lang="ja-JP" altLang="en-US" smtClean="0"/>
              <a:t>2018/9/11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A8073-6189-4CD3-B3D4-D12894F224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015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B7EBB81-5D7D-4823-A86E-36E7070DFA51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796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5867" y="379413"/>
            <a:ext cx="618067" cy="463550"/>
          </a:xfrm>
          <a:prstGeom prst="rect">
            <a:avLst/>
          </a:prstGeom>
        </p:spPr>
      </p:pic>
      <p:pic>
        <p:nvPicPr>
          <p:cNvPr id="6" name="Picture 52" descr="Bild1"/>
          <p:cNvPicPr>
            <a:picLocks noChangeAspect="1" noChangeArrowheads="1"/>
          </p:cNvPicPr>
          <p:nvPr userDrawn="1"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0964"/>
            <a:ext cx="12192000" cy="435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00969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INTERNAL ONLY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5679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2300" y="1708151"/>
            <a:ext cx="5369984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5485" y="1708151"/>
            <a:ext cx="5372100" cy="446246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6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714375" indent="-17145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081088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2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438275" indent="-177800" algn="l" rtl="0" eaLnBrk="0" fontAlgn="base" hangingPunct="0">
              <a:spcBef>
                <a:spcPct val="0"/>
              </a:spcBef>
              <a:spcAft>
                <a:spcPct val="0"/>
              </a:spcAft>
              <a:defRPr lang="de-DE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INTERNAL ONLY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979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INTERNAL ONLY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040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INTERNAL ONLY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4178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2301" y="1708151"/>
            <a:ext cx="10945284" cy="446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4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622301" y="307975"/>
            <a:ext cx="8278284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</a:t>
            </a:r>
            <a:endParaRPr lang="en-US" dirty="0"/>
          </a:p>
        </p:txBody>
      </p:sp>
      <p:sp>
        <p:nvSpPr>
          <p:cNvPr id="1029" name="Line 9"/>
          <p:cNvSpPr>
            <a:spLocks noChangeShapeType="1"/>
          </p:cNvSpPr>
          <p:nvPr/>
        </p:nvSpPr>
        <p:spPr bwMode="auto">
          <a:xfrm flipV="1">
            <a:off x="1" y="1258888"/>
            <a:ext cx="12187767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1800"/>
          </a:p>
        </p:txBody>
      </p:sp>
      <p:sp>
        <p:nvSpPr>
          <p:cNvPr id="1030" name="Line 26"/>
          <p:cNvSpPr>
            <a:spLocks noChangeShapeType="1"/>
          </p:cNvSpPr>
          <p:nvPr/>
        </p:nvSpPr>
        <p:spPr bwMode="auto">
          <a:xfrm flipV="1">
            <a:off x="1" y="6569075"/>
            <a:ext cx="12187767" cy="0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sz="1800"/>
          </a:p>
        </p:txBody>
      </p:sp>
      <p:sp>
        <p:nvSpPr>
          <p:cNvPr id="12" name="Rectangle 19"/>
          <p:cNvSpPr txBox="1">
            <a:spLocks noChangeArrowheads="1"/>
          </p:cNvSpPr>
          <p:nvPr/>
        </p:nvSpPr>
        <p:spPr bwMode="auto">
          <a:xfrm>
            <a:off x="11203517" y="6643689"/>
            <a:ext cx="370416" cy="16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r" defTabSz="798513" rtl="0" eaLnBrk="0" fontAlgn="base" hangingPunct="0">
              <a:spcBef>
                <a:spcPct val="0"/>
              </a:spcBef>
              <a:spcAft>
                <a:spcPct val="0"/>
              </a:spcAft>
              <a:defRPr sz="800" kern="1200" smtClean="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2CA3F5C4-B150-4B5B-B76B-04B284BB8825}" type="slidenum">
              <a:rPr lang="de-DE" sz="800" smtClean="0"/>
              <a:pPr>
                <a:defRPr/>
              </a:pPr>
              <a:t>‹#›</a:t>
            </a:fld>
            <a:endParaRPr lang="de-DE" sz="800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5867" y="379413"/>
            <a:ext cx="618067" cy="463550"/>
          </a:xfrm>
          <a:prstGeom prst="rect">
            <a:avLst/>
          </a:prstGeom>
        </p:spPr>
      </p:pic>
      <p:sp>
        <p:nvSpPr>
          <p:cNvPr id="2" name="フッター プレースホルダー 1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INTERNAL ONLY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619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63538" indent="-184150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1600">
          <a:solidFill>
            <a:schemeClr val="tx1"/>
          </a:solidFill>
          <a:latin typeface="Arial" pitchFamily="34" charset="0"/>
          <a:cs typeface="Arial" pitchFamily="34" charset="0"/>
        </a:defRPr>
      </a:lvl2pPr>
      <a:lvl3pPr marL="714375" indent="-171450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Char char="-"/>
        <a:defRPr sz="1400">
          <a:solidFill>
            <a:schemeClr val="tx1"/>
          </a:solidFill>
          <a:latin typeface="Arial" pitchFamily="34" charset="0"/>
          <a:cs typeface="Arial" pitchFamily="34" charset="0"/>
        </a:defRPr>
      </a:lvl3pPr>
      <a:lvl4pPr marL="1081088" indent="-177800" algn="l" rtl="0" eaLnBrk="0" fontAlgn="base" hangingPunct="0"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Arial" pitchFamily="34" charset="0"/>
          <a:cs typeface="Arial" pitchFamily="34" charset="0"/>
        </a:defRPr>
      </a:lvl4pPr>
      <a:lvl5pPr marL="1438275" indent="-1778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1895475" indent="-1778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6pPr>
      <a:lvl7pPr marL="2352675" indent="-1778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7pPr>
      <a:lvl8pPr marL="2809875" indent="-1778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8pPr>
      <a:lvl9pPr marL="3267075" indent="-1778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1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5.emf"/><Relationship Id="rId3" Type="http://schemas.openxmlformats.org/officeDocument/2006/relationships/image" Target="../media/image5.png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5" Type="http://schemas.openxmlformats.org/officeDocument/2006/relationships/image" Target="../media/image1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Relationship Id="rId14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88" y="1087100"/>
            <a:ext cx="7843036" cy="4736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概要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1881925" y="2181597"/>
            <a:ext cx="1524000" cy="584775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VFI</a:t>
            </a:r>
            <a:endParaRPr kumimoji="0" lang="ja-JP" altLang="en-US" sz="105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7510800" y="2181596"/>
            <a:ext cx="1309904" cy="584775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MD</a:t>
            </a:r>
            <a:endParaRPr kumimoji="0" lang="ja-JP" altLang="en-US" sz="105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1881925" y="2963893"/>
            <a:ext cx="2046514" cy="70788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2000" dirty="0" err="1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RNFLThickness</a:t>
            </a:r>
            <a:endParaRPr kumimoji="0" lang="ja-JP" altLang="en-US" sz="200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3647656" y="4257661"/>
            <a:ext cx="3109861" cy="400110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視野マップタイムライン</a:t>
            </a:r>
            <a:endParaRPr kumimoji="0" lang="ja-JP" altLang="en-US" sz="80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3580498" y="5123271"/>
            <a:ext cx="3244177" cy="40011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OCT</a:t>
            </a:r>
            <a:r>
              <a:rPr kumimoji="0" lang="ja-JP" altLang="en-US" sz="20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マップタイムライン</a:t>
            </a:r>
            <a:endParaRPr kumimoji="0" lang="ja-JP" altLang="en-US" sz="800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6222644" y="2959588"/>
            <a:ext cx="2598061" cy="36933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RNFL</a:t>
            </a:r>
            <a:r>
              <a:rPr kumimoji="0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厚プロファイル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5613052" y="3706394"/>
            <a:ext cx="4154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900" dirty="0">
                <a:solidFill>
                  <a:srgbClr val="000000"/>
                </a:solidFill>
                <a:latin typeface="Arial" charset="0"/>
              </a:rPr>
              <a:t>耳側</a:t>
            </a:r>
          </a:p>
        </p:txBody>
      </p:sp>
      <p:sp>
        <p:nvSpPr>
          <p:cNvPr id="15" name="正方形/長方形 14"/>
          <p:cNvSpPr/>
          <p:nvPr/>
        </p:nvSpPr>
        <p:spPr>
          <a:xfrm>
            <a:off x="6275040" y="3706394"/>
            <a:ext cx="4154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900" dirty="0">
                <a:solidFill>
                  <a:srgbClr val="000000"/>
                </a:solidFill>
                <a:latin typeface="Arial" charset="0"/>
              </a:rPr>
              <a:t>上方</a:t>
            </a:r>
          </a:p>
        </p:txBody>
      </p:sp>
      <p:sp>
        <p:nvSpPr>
          <p:cNvPr id="16" name="正方形/長方形 15"/>
          <p:cNvSpPr/>
          <p:nvPr/>
        </p:nvSpPr>
        <p:spPr>
          <a:xfrm>
            <a:off x="6906902" y="3706394"/>
            <a:ext cx="4154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900" dirty="0">
                <a:solidFill>
                  <a:srgbClr val="000000"/>
                </a:solidFill>
                <a:latin typeface="Arial" charset="0"/>
              </a:rPr>
              <a:t>鼻側</a:t>
            </a:r>
          </a:p>
        </p:txBody>
      </p:sp>
      <p:sp>
        <p:nvSpPr>
          <p:cNvPr id="17" name="正方形/長方形 16"/>
          <p:cNvSpPr/>
          <p:nvPr/>
        </p:nvSpPr>
        <p:spPr>
          <a:xfrm>
            <a:off x="7600853" y="3706394"/>
            <a:ext cx="4154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900" dirty="0">
                <a:solidFill>
                  <a:srgbClr val="000000"/>
                </a:solidFill>
                <a:latin typeface="Arial" charset="0"/>
              </a:rPr>
              <a:t>下方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8165752" y="3706394"/>
            <a:ext cx="4154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900" dirty="0">
                <a:solidFill>
                  <a:srgbClr val="000000"/>
                </a:solidFill>
                <a:latin typeface="Arial" charset="0"/>
              </a:rPr>
              <a:t>耳側</a:t>
            </a:r>
          </a:p>
        </p:txBody>
      </p:sp>
      <p:grpSp>
        <p:nvGrpSpPr>
          <p:cNvPr id="6" name="グループ化 5"/>
          <p:cNvGrpSpPr/>
          <p:nvPr/>
        </p:nvGrpSpPr>
        <p:grpSpPr>
          <a:xfrm>
            <a:off x="9178738" y="1700742"/>
            <a:ext cx="1376523" cy="1014885"/>
            <a:chOff x="7702624" y="2150478"/>
            <a:chExt cx="1376523" cy="1014885"/>
          </a:xfrm>
        </p:grpSpPr>
        <p:sp>
          <p:nvSpPr>
            <p:cNvPr id="20" name="正方形/長方形 19"/>
            <p:cNvSpPr/>
            <p:nvPr/>
          </p:nvSpPr>
          <p:spPr>
            <a:xfrm>
              <a:off x="7919883" y="2421813"/>
              <a:ext cx="115926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視野計</a:t>
              </a:r>
              <a:b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</a:b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トレンド解析</a:t>
              </a:r>
              <a:endParaRPr kumimoji="0" lang="ja-JP" altLang="en-US" sz="400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endParaRPr>
            </a:p>
          </p:txBody>
        </p:sp>
        <p:sp>
          <p:nvSpPr>
            <p:cNvPr id="5" name="右中かっこ 4"/>
            <p:cNvSpPr/>
            <p:nvPr/>
          </p:nvSpPr>
          <p:spPr bwMode="auto">
            <a:xfrm>
              <a:off x="7702624" y="2150478"/>
              <a:ext cx="261391" cy="1014885"/>
            </a:xfrm>
            <a:prstGeom prst="rightBrace">
              <a:avLst/>
            </a:prstGeom>
            <a:noFill/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0" lang="ja-JP" altLang="en-US" sz="160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7" name="グループ化 6"/>
          <p:cNvGrpSpPr/>
          <p:nvPr/>
        </p:nvGrpSpPr>
        <p:grpSpPr>
          <a:xfrm>
            <a:off x="9180376" y="2817117"/>
            <a:ext cx="1374884" cy="1014885"/>
            <a:chOff x="7704263" y="3266853"/>
            <a:chExt cx="1374884" cy="1014885"/>
          </a:xfrm>
        </p:grpSpPr>
        <p:sp>
          <p:nvSpPr>
            <p:cNvPr id="21" name="正方形/長方形 20"/>
            <p:cNvSpPr/>
            <p:nvPr/>
          </p:nvSpPr>
          <p:spPr>
            <a:xfrm>
              <a:off x="7919883" y="3538286"/>
              <a:ext cx="115926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OCT</a:t>
              </a:r>
              <a:b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</a:b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トレンド解析</a:t>
              </a:r>
              <a:endParaRPr kumimoji="0" lang="ja-JP" altLang="en-US" sz="400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endParaRPr>
            </a:p>
          </p:txBody>
        </p:sp>
        <p:sp>
          <p:nvSpPr>
            <p:cNvPr id="24" name="右中かっこ 23"/>
            <p:cNvSpPr/>
            <p:nvPr/>
          </p:nvSpPr>
          <p:spPr bwMode="auto">
            <a:xfrm>
              <a:off x="7704263" y="3266853"/>
              <a:ext cx="261391" cy="1014885"/>
            </a:xfrm>
            <a:prstGeom prst="rightBrace">
              <a:avLst/>
            </a:prstGeom>
            <a:noFill/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0" lang="ja-JP" altLang="en-US" sz="160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27" name="グループ化 26"/>
          <p:cNvGrpSpPr/>
          <p:nvPr/>
        </p:nvGrpSpPr>
        <p:grpSpPr>
          <a:xfrm>
            <a:off x="9177252" y="3930579"/>
            <a:ext cx="1378009" cy="956653"/>
            <a:chOff x="7701138" y="4380315"/>
            <a:chExt cx="1378009" cy="956653"/>
          </a:xfrm>
        </p:grpSpPr>
        <p:sp>
          <p:nvSpPr>
            <p:cNvPr id="22" name="正方形/長方形 21"/>
            <p:cNvSpPr/>
            <p:nvPr/>
          </p:nvSpPr>
          <p:spPr>
            <a:xfrm>
              <a:off x="7919883" y="4631999"/>
              <a:ext cx="115926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視野計</a:t>
              </a:r>
              <a:b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</a:b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イベント解析</a:t>
              </a:r>
              <a:endParaRPr kumimoji="0" lang="ja-JP" altLang="en-US" sz="400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endParaRPr>
            </a:p>
          </p:txBody>
        </p:sp>
        <p:sp>
          <p:nvSpPr>
            <p:cNvPr id="25" name="右中かっこ 24"/>
            <p:cNvSpPr/>
            <p:nvPr/>
          </p:nvSpPr>
          <p:spPr bwMode="auto">
            <a:xfrm>
              <a:off x="7701138" y="4380315"/>
              <a:ext cx="261391" cy="956653"/>
            </a:xfrm>
            <a:prstGeom prst="rightBrace">
              <a:avLst/>
            </a:prstGeom>
            <a:noFill/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0" lang="ja-JP" altLang="en-US" sz="160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28" name="グループ化 27"/>
          <p:cNvGrpSpPr/>
          <p:nvPr/>
        </p:nvGrpSpPr>
        <p:grpSpPr>
          <a:xfrm>
            <a:off x="9180376" y="4960464"/>
            <a:ext cx="1374884" cy="680650"/>
            <a:chOff x="7704263" y="5384800"/>
            <a:chExt cx="1374884" cy="680650"/>
          </a:xfrm>
        </p:grpSpPr>
        <p:sp>
          <p:nvSpPr>
            <p:cNvPr id="23" name="正方形/長方形 22"/>
            <p:cNvSpPr/>
            <p:nvPr/>
          </p:nvSpPr>
          <p:spPr>
            <a:xfrm>
              <a:off x="7919883" y="5497609"/>
              <a:ext cx="115926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OCT</a:t>
              </a:r>
              <a:br>
                <a:rPr kumimoji="0" lang="en-US" altLang="ja-JP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</a:br>
              <a:r>
                <a:rPr kumimoji="0" lang="ja-JP" altLang="en-US" sz="1200" dirty="0">
                  <a:solidFill>
                    <a:srgbClr val="00000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イベント解析</a:t>
              </a:r>
              <a:endParaRPr kumimoji="0" lang="ja-JP" altLang="en-US" sz="400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endParaRPr>
            </a:p>
          </p:txBody>
        </p:sp>
        <p:sp>
          <p:nvSpPr>
            <p:cNvPr id="26" name="右中かっこ 25"/>
            <p:cNvSpPr/>
            <p:nvPr/>
          </p:nvSpPr>
          <p:spPr bwMode="auto">
            <a:xfrm>
              <a:off x="7704263" y="5384800"/>
              <a:ext cx="261391" cy="680650"/>
            </a:xfrm>
            <a:prstGeom prst="rightBrace">
              <a:avLst/>
            </a:prstGeom>
            <a:noFill/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0" lang="ja-JP" altLang="en-US" sz="1600">
                <a:solidFill>
                  <a:srgbClr val="000000"/>
                </a:solidFill>
                <a:latin typeface="Arial" charset="0"/>
              </a:endParaRPr>
            </a:p>
          </p:txBody>
        </p:sp>
      </p:grpSp>
      <p:pic>
        <p:nvPicPr>
          <p:cNvPr id="3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" t="25065" r="77345" b="40871"/>
          <a:stretch/>
        </p:blipFill>
        <p:spPr bwMode="auto">
          <a:xfrm>
            <a:off x="8188966" y="64705"/>
            <a:ext cx="1070357" cy="1136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正方形/長方形 31"/>
          <p:cNvSpPr/>
          <p:nvPr/>
        </p:nvSpPr>
        <p:spPr>
          <a:xfrm>
            <a:off x="8619843" y="735615"/>
            <a:ext cx="184731" cy="338554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 charset="0"/>
            </a:endParaRPr>
          </a:p>
        </p:txBody>
      </p:sp>
      <p:grpSp>
        <p:nvGrpSpPr>
          <p:cNvPr id="34" name="グループ化 33"/>
          <p:cNvGrpSpPr/>
          <p:nvPr/>
        </p:nvGrpSpPr>
        <p:grpSpPr>
          <a:xfrm>
            <a:off x="2643925" y="5534939"/>
            <a:ext cx="7781420" cy="615041"/>
            <a:chOff x="1167812" y="5984675"/>
            <a:chExt cx="7781420" cy="615041"/>
          </a:xfrm>
        </p:grpSpPr>
        <p:sp>
          <p:nvSpPr>
            <p:cNvPr id="29" name="正方形/長方形 28"/>
            <p:cNvSpPr/>
            <p:nvPr/>
          </p:nvSpPr>
          <p:spPr>
            <a:xfrm>
              <a:off x="1241673" y="6261162"/>
              <a:ext cx="770755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ja-JP" sz="1600" dirty="0">
                  <a:solidFill>
                    <a:srgbClr val="000000"/>
                  </a:solidFill>
                  <a:latin typeface="Arial" charset="0"/>
                </a:rPr>
                <a:t>Cirrus</a:t>
              </a:r>
              <a:r>
                <a:rPr kumimoji="0" lang="ja-JP" altLang="en-US" sz="1600" dirty="0">
                  <a:solidFill>
                    <a:srgbClr val="000000"/>
                  </a:solidFill>
                  <a:latin typeface="Arial" charset="0"/>
                </a:rPr>
                <a:t>レビューがあれば、右クリックでレビューソフトを立ち上げることが可能。</a:t>
              </a:r>
            </a:p>
          </p:txBody>
        </p:sp>
        <p:cxnSp>
          <p:nvCxnSpPr>
            <p:cNvPr id="33" name="直線矢印コネクタ 32"/>
            <p:cNvCxnSpPr/>
            <p:nvPr/>
          </p:nvCxnSpPr>
          <p:spPr bwMode="auto">
            <a:xfrm flipH="1" flipV="1">
              <a:off x="1167812" y="5984675"/>
              <a:ext cx="146638" cy="445764"/>
            </a:xfrm>
            <a:prstGeom prst="straightConnector1">
              <a:avLst/>
            </a:prstGeom>
            <a:solidFill>
              <a:schemeClr val="folHlink"/>
            </a:solidFill>
            <a:ln w="571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7" name="正方形/長方形 36"/>
          <p:cNvSpPr/>
          <p:nvPr/>
        </p:nvSpPr>
        <p:spPr>
          <a:xfrm>
            <a:off x="10278150" y="-7828"/>
            <a:ext cx="370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2400" dirty="0">
                <a:solidFill>
                  <a:srgbClr val="000000"/>
                </a:solidFill>
                <a:latin typeface="Arial" charset="0"/>
              </a:rPr>
              <a:t>●</a:t>
            </a:r>
            <a:endParaRPr kumimoji="0" lang="ja-JP" altLang="en-US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5" name="正方形/長方形 34"/>
          <p:cNvSpPr/>
          <p:nvPr/>
        </p:nvSpPr>
        <p:spPr>
          <a:xfrm>
            <a:off x="1742518" y="6092261"/>
            <a:ext cx="86828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注意：当レポート表示には</a:t>
            </a:r>
            <a:r>
              <a:rPr kumimoji="0" lang="en-US" altLang="ja-JP" sz="1600" dirty="0">
                <a:solidFill>
                  <a:srgbClr val="FF0000"/>
                </a:solidFill>
                <a:latin typeface="Arial" charset="0"/>
              </a:rPr>
              <a:t>OpticDisc1</a:t>
            </a: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スキャンあたり</a:t>
            </a:r>
            <a:r>
              <a:rPr kumimoji="0" lang="en-US" altLang="ja-JP" sz="1600" dirty="0">
                <a:solidFill>
                  <a:srgbClr val="FF0000"/>
                </a:solidFill>
                <a:latin typeface="Arial" charset="0"/>
              </a:rPr>
              <a:t>20</a:t>
            </a: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秒程度要します。</a:t>
            </a:r>
            <a:endParaRPr kumimoji="0" lang="en-US" altLang="ja-JP" sz="1600" dirty="0">
              <a:solidFill>
                <a:srgbClr val="FF0000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　　　初回表示の場合は表示までに時間がかかります。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41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</a:t>
            </a:r>
            <a:r>
              <a:rPr lang="en-US" altLang="ja-JP" dirty="0"/>
              <a:t>HFA</a:t>
            </a:r>
            <a:r>
              <a:rPr lang="ja-JP" altLang="en-US" dirty="0"/>
              <a:t>（機能）部分</a:t>
            </a:r>
            <a:endParaRPr kumimoji="1" lang="ja-JP" altLang="en-US" dirty="0"/>
          </a:p>
        </p:txBody>
      </p:sp>
      <p:pic>
        <p:nvPicPr>
          <p:cNvPr id="4" name="コンテンツ プレースホルダー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980" t="11294" r="38444" b="43813"/>
          <a:stretch/>
        </p:blipFill>
        <p:spPr bwMode="auto">
          <a:xfrm>
            <a:off x="1990725" y="1562279"/>
            <a:ext cx="3235568" cy="1802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コンテンツ プレースホルダー 4"/>
          <p:cNvPicPr>
            <a:picLocks noChangeAspect="1"/>
          </p:cNvPicPr>
          <p:nvPr/>
        </p:nvPicPr>
        <p:blipFill rotWithShape="1">
          <a:blip r:embed="rId3"/>
          <a:srcRect l="36026" t="11342" r="38444" b="76152"/>
          <a:stretch/>
        </p:blipFill>
        <p:spPr bwMode="auto">
          <a:xfrm>
            <a:off x="6681781" y="2349639"/>
            <a:ext cx="3121071" cy="97845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5" name="グループ化 44"/>
          <p:cNvGrpSpPr/>
          <p:nvPr/>
        </p:nvGrpSpPr>
        <p:grpSpPr>
          <a:xfrm>
            <a:off x="2776432" y="3758679"/>
            <a:ext cx="2658514" cy="1834814"/>
            <a:chOff x="1538122" y="4506604"/>
            <a:chExt cx="2658514" cy="1834814"/>
          </a:xfrm>
        </p:grpSpPr>
        <p:pic>
          <p:nvPicPr>
            <p:cNvPr id="7" name="コンテンツ プレースホルダー 4"/>
            <p:cNvPicPr>
              <a:picLocks noChangeAspect="1"/>
            </p:cNvPicPr>
            <p:nvPr/>
          </p:nvPicPr>
          <p:blipFill rotWithShape="1">
            <a:blip r:embed="rId3"/>
            <a:srcRect l="39366" t="38295" r="38444" b="52010"/>
            <a:stretch/>
          </p:blipFill>
          <p:spPr bwMode="auto">
            <a:xfrm>
              <a:off x="1538122" y="4506604"/>
              <a:ext cx="2534289" cy="708660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角丸四角形吹き出し 26"/>
            <p:cNvSpPr/>
            <p:nvPr/>
          </p:nvSpPr>
          <p:spPr>
            <a:xfrm>
              <a:off x="1565689" y="5302836"/>
              <a:ext cx="2630947" cy="1038582"/>
            </a:xfrm>
            <a:prstGeom prst="wedgeRoundRectCallout">
              <a:avLst>
                <a:gd name="adj1" fmla="val 4812"/>
                <a:gd name="adj2" fmla="val -99962"/>
                <a:gd name="adj3" fmla="val 1666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・・・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p&lt;5%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低下</a:t>
              </a: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・・・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p&lt;5%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2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回連続低下</a:t>
              </a: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・・・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p&lt;5%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3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回以上連続低下</a:t>
              </a: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   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×</a:t>
              </a: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  ・・・範囲外</a:t>
              </a:r>
            </a:p>
          </p:txBody>
        </p:sp>
      </p:grpSp>
      <p:pic>
        <p:nvPicPr>
          <p:cNvPr id="6" name="コンテンツ プレースホルダー 4"/>
          <p:cNvPicPr>
            <a:picLocks noChangeAspect="1"/>
          </p:cNvPicPr>
          <p:nvPr/>
        </p:nvPicPr>
        <p:blipFill rotWithShape="1">
          <a:blip r:embed="rId3"/>
          <a:srcRect l="9980" t="11399" r="64122" b="76198"/>
          <a:stretch/>
        </p:blipFill>
        <p:spPr bwMode="auto">
          <a:xfrm>
            <a:off x="6679006" y="1314941"/>
            <a:ext cx="3134655" cy="96084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正方形/長方形 39"/>
          <p:cNvSpPr/>
          <p:nvPr/>
        </p:nvSpPr>
        <p:spPr>
          <a:xfrm>
            <a:off x="4325036" y="1648273"/>
            <a:ext cx="184730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41" name="正方形/長方形 40"/>
          <p:cNvSpPr/>
          <p:nvPr/>
        </p:nvSpPr>
        <p:spPr>
          <a:xfrm>
            <a:off x="2047581" y="2667251"/>
            <a:ext cx="3178712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43" name="正方形/長方形 42"/>
          <p:cNvSpPr/>
          <p:nvPr/>
        </p:nvSpPr>
        <p:spPr>
          <a:xfrm>
            <a:off x="2700972" y="1640653"/>
            <a:ext cx="184730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cxnSp>
        <p:nvCxnSpPr>
          <p:cNvPr id="48" name="カギ線コネクタ 47"/>
          <p:cNvCxnSpPr>
            <a:stCxn id="40" idx="3"/>
            <a:endCxn id="5" idx="1"/>
          </p:cNvCxnSpPr>
          <p:nvPr/>
        </p:nvCxnSpPr>
        <p:spPr bwMode="auto">
          <a:xfrm>
            <a:off x="5226294" y="1817550"/>
            <a:ext cx="1455487" cy="1021318"/>
          </a:xfrm>
          <a:prstGeom prst="bentConnector3">
            <a:avLst>
              <a:gd name="adj1" fmla="val 50000"/>
            </a:avLst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カギ線コネクタ 53"/>
          <p:cNvCxnSpPr>
            <a:stCxn id="43" idx="0"/>
            <a:endCxn id="6" idx="1"/>
          </p:cNvCxnSpPr>
          <p:nvPr/>
        </p:nvCxnSpPr>
        <p:spPr bwMode="auto">
          <a:xfrm rot="16200000" flipH="1">
            <a:off x="4615820" y="-267823"/>
            <a:ext cx="240702" cy="3885668"/>
          </a:xfrm>
          <a:prstGeom prst="bentConnector4">
            <a:avLst>
              <a:gd name="adj1" fmla="val -94972"/>
              <a:gd name="adj2" fmla="val 85073"/>
            </a:avLst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65" name="コンテンツ プレースホルダー 4"/>
          <p:cNvPicPr>
            <a:picLocks noChangeAspect="1"/>
          </p:cNvPicPr>
          <p:nvPr/>
        </p:nvPicPr>
        <p:blipFill rotWithShape="1">
          <a:blip r:embed="rId3"/>
          <a:srcRect l="11104" t="38191" r="81329" b="52113"/>
          <a:stretch/>
        </p:blipFill>
        <p:spPr bwMode="auto">
          <a:xfrm>
            <a:off x="1853819" y="3729722"/>
            <a:ext cx="864204" cy="70866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0" name="カギ線コネクタ 49"/>
          <p:cNvCxnSpPr>
            <a:stCxn id="41" idx="3"/>
            <a:endCxn id="65" idx="1"/>
          </p:cNvCxnSpPr>
          <p:nvPr/>
        </p:nvCxnSpPr>
        <p:spPr bwMode="auto">
          <a:xfrm flipH="1">
            <a:off x="1853819" y="2836530"/>
            <a:ext cx="3372474" cy="1247523"/>
          </a:xfrm>
          <a:prstGeom prst="bentConnector5">
            <a:avLst>
              <a:gd name="adj1" fmla="val -6778"/>
              <a:gd name="adj2" fmla="val 57178"/>
              <a:gd name="adj3" fmla="val 106778"/>
            </a:avLst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角丸四角形吹き出し 67"/>
          <p:cNvSpPr/>
          <p:nvPr/>
        </p:nvSpPr>
        <p:spPr>
          <a:xfrm>
            <a:off x="1566239" y="4887890"/>
            <a:ext cx="1191272" cy="289441"/>
          </a:xfrm>
          <a:prstGeom prst="wedgeRoundRectCallout">
            <a:avLst>
              <a:gd name="adj1" fmla="val 4734"/>
              <a:gd name="adj2" fmla="val -233890"/>
              <a:gd name="adj3" fmla="val 16667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000000"/>
                </a:solidFill>
                <a:latin typeface="Arial"/>
              </a:rPr>
              <a:t>ベースライン</a:t>
            </a:r>
          </a:p>
        </p:txBody>
      </p:sp>
      <p:graphicFrame>
        <p:nvGraphicFramePr>
          <p:cNvPr id="63" name="表 62"/>
          <p:cNvGraphicFramePr>
            <a:graphicFrameLocks noGrp="1"/>
          </p:cNvGraphicFramePr>
          <p:nvPr>
            <p:extLst/>
          </p:nvPr>
        </p:nvGraphicFramePr>
        <p:xfrm>
          <a:off x="5631789" y="3408609"/>
          <a:ext cx="4891068" cy="2941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0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14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マーク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意味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</a:rPr>
                        <a:t>全点閾値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</a:rPr>
                        <a:t>SITA</a:t>
                      </a:r>
                      <a:endParaRPr kumimoji="1" lang="ja-JP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ベースライン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ベースライン除外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フォローアップ検査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選択中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手動除外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自動除外（ベースライン外・全点）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自動除外（偽陽性が高い）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42" name="図 41"/>
          <p:cNvPicPr>
            <a:picLocks noChangeAspect="1"/>
          </p:cNvPicPr>
          <p:nvPr/>
        </p:nvPicPr>
        <p:blipFill rotWithShape="1">
          <a:blip r:embed="rId4"/>
          <a:srcRect r="8303"/>
          <a:stretch/>
        </p:blipFill>
        <p:spPr>
          <a:xfrm>
            <a:off x="5915817" y="4067896"/>
            <a:ext cx="269543" cy="262461"/>
          </a:xfrm>
          <a:prstGeom prst="rect">
            <a:avLst/>
          </a:prstGeom>
        </p:spPr>
      </p:pic>
      <p:pic>
        <p:nvPicPr>
          <p:cNvPr id="47" name="図 46"/>
          <p:cNvPicPr>
            <a:picLocks noChangeAspect="1"/>
          </p:cNvPicPr>
          <p:nvPr/>
        </p:nvPicPr>
        <p:blipFill rotWithShape="1">
          <a:blip r:embed="rId5"/>
          <a:srcRect r="7822"/>
          <a:stretch/>
        </p:blipFill>
        <p:spPr>
          <a:xfrm>
            <a:off x="6549709" y="4067896"/>
            <a:ext cx="270957" cy="262461"/>
          </a:xfrm>
          <a:prstGeom prst="rect">
            <a:avLst/>
          </a:prstGeom>
        </p:spPr>
      </p:pic>
      <p:pic>
        <p:nvPicPr>
          <p:cNvPr id="49" name="図 48"/>
          <p:cNvPicPr>
            <a:picLocks noChangeAspect="1"/>
          </p:cNvPicPr>
          <p:nvPr/>
        </p:nvPicPr>
        <p:blipFill rotWithShape="1">
          <a:blip r:embed="rId6"/>
          <a:srcRect l="1" r="6804"/>
          <a:stretch/>
        </p:blipFill>
        <p:spPr>
          <a:xfrm>
            <a:off x="5915817" y="4401055"/>
            <a:ext cx="269543" cy="262461"/>
          </a:xfrm>
          <a:prstGeom prst="rect">
            <a:avLst/>
          </a:prstGeom>
        </p:spPr>
      </p:pic>
      <p:pic>
        <p:nvPicPr>
          <p:cNvPr id="51" name="図 50"/>
          <p:cNvPicPr>
            <a:picLocks noChangeAspect="1"/>
          </p:cNvPicPr>
          <p:nvPr/>
        </p:nvPicPr>
        <p:blipFill rotWithShape="1">
          <a:blip r:embed="rId7"/>
          <a:srcRect l="1" r="9161"/>
          <a:stretch/>
        </p:blipFill>
        <p:spPr>
          <a:xfrm>
            <a:off x="6549295" y="4382963"/>
            <a:ext cx="267021" cy="262461"/>
          </a:xfrm>
          <a:prstGeom prst="rect">
            <a:avLst/>
          </a:prstGeom>
        </p:spPr>
      </p:pic>
      <p:pic>
        <p:nvPicPr>
          <p:cNvPr id="52" name="図 51"/>
          <p:cNvPicPr>
            <a:picLocks noChangeAspect="1"/>
          </p:cNvPicPr>
          <p:nvPr/>
        </p:nvPicPr>
        <p:blipFill rotWithShape="1">
          <a:blip r:embed="rId8"/>
          <a:srcRect r="10981"/>
          <a:stretch/>
        </p:blipFill>
        <p:spPr>
          <a:xfrm>
            <a:off x="5914991" y="4709137"/>
            <a:ext cx="261671" cy="262461"/>
          </a:xfrm>
          <a:prstGeom prst="rect">
            <a:avLst/>
          </a:prstGeom>
        </p:spPr>
      </p:pic>
      <p:pic>
        <p:nvPicPr>
          <p:cNvPr id="53" name="図 5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0691" y="5022800"/>
            <a:ext cx="297572" cy="297579"/>
          </a:xfrm>
          <a:prstGeom prst="rect">
            <a:avLst/>
          </a:prstGeom>
        </p:spPr>
      </p:pic>
      <p:pic>
        <p:nvPicPr>
          <p:cNvPr id="55" name="図 54"/>
          <p:cNvPicPr>
            <a:picLocks noChangeAspect="1"/>
          </p:cNvPicPr>
          <p:nvPr/>
        </p:nvPicPr>
        <p:blipFill rotWithShape="1">
          <a:blip r:embed="rId10"/>
          <a:srcRect l="1" t="-2" r="16753"/>
          <a:stretch/>
        </p:blipFill>
        <p:spPr>
          <a:xfrm>
            <a:off x="5959688" y="5429013"/>
            <a:ext cx="185788" cy="185986"/>
          </a:xfrm>
          <a:prstGeom prst="rect">
            <a:avLst/>
          </a:prstGeom>
        </p:spPr>
      </p:pic>
      <p:pic>
        <p:nvPicPr>
          <p:cNvPr id="56" name="図 55"/>
          <p:cNvPicPr>
            <a:picLocks noChangeAspect="1"/>
          </p:cNvPicPr>
          <p:nvPr/>
        </p:nvPicPr>
        <p:blipFill rotWithShape="1">
          <a:blip r:embed="rId11"/>
          <a:srcRect l="1" t="-2" r="16753"/>
          <a:stretch/>
        </p:blipFill>
        <p:spPr>
          <a:xfrm>
            <a:off x="5968133" y="5787424"/>
            <a:ext cx="168898" cy="169078"/>
          </a:xfrm>
          <a:prstGeom prst="rect">
            <a:avLst/>
          </a:prstGeom>
        </p:spPr>
      </p:pic>
      <p:pic>
        <p:nvPicPr>
          <p:cNvPr id="57" name="図 56"/>
          <p:cNvPicPr>
            <a:picLocks noChangeAspect="1"/>
          </p:cNvPicPr>
          <p:nvPr/>
        </p:nvPicPr>
        <p:blipFill rotWithShape="1">
          <a:blip r:embed="rId12"/>
          <a:srcRect l="1" t="-2" r="16753"/>
          <a:stretch/>
        </p:blipFill>
        <p:spPr>
          <a:xfrm>
            <a:off x="5968133" y="6110167"/>
            <a:ext cx="168898" cy="169078"/>
          </a:xfrm>
          <a:prstGeom prst="rect">
            <a:avLst/>
          </a:prstGeom>
        </p:spPr>
      </p:pic>
      <p:pic>
        <p:nvPicPr>
          <p:cNvPr id="58" name="図 5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51135" y="5036657"/>
            <a:ext cx="270520" cy="270526"/>
          </a:xfrm>
          <a:prstGeom prst="rect">
            <a:avLst/>
          </a:prstGeom>
        </p:spPr>
      </p:pic>
      <p:pic>
        <p:nvPicPr>
          <p:cNvPr id="59" name="図 58"/>
          <p:cNvPicPr>
            <a:picLocks noChangeAspect="1"/>
          </p:cNvPicPr>
          <p:nvPr/>
        </p:nvPicPr>
        <p:blipFill rotWithShape="1">
          <a:blip r:embed="rId14"/>
          <a:srcRect r="11169"/>
          <a:stretch/>
        </p:blipFill>
        <p:spPr>
          <a:xfrm>
            <a:off x="6548676" y="4722113"/>
            <a:ext cx="261117" cy="262461"/>
          </a:xfrm>
          <a:prstGeom prst="rect">
            <a:avLst/>
          </a:prstGeom>
        </p:spPr>
      </p:pic>
      <p:pic>
        <p:nvPicPr>
          <p:cNvPr id="60" name="図 59"/>
          <p:cNvPicPr>
            <a:picLocks noChangeAspect="1"/>
          </p:cNvPicPr>
          <p:nvPr/>
        </p:nvPicPr>
        <p:blipFill rotWithShape="1">
          <a:blip r:embed="rId15"/>
          <a:srcRect l="1" t="-2" r="20317"/>
          <a:stretch/>
        </p:blipFill>
        <p:spPr>
          <a:xfrm>
            <a:off x="6602777" y="5421591"/>
            <a:ext cx="161666" cy="169078"/>
          </a:xfrm>
          <a:prstGeom prst="rect">
            <a:avLst/>
          </a:prstGeom>
        </p:spPr>
      </p:pic>
      <p:pic>
        <p:nvPicPr>
          <p:cNvPr id="61" name="図 60"/>
          <p:cNvPicPr>
            <a:picLocks noChangeAspect="1"/>
          </p:cNvPicPr>
          <p:nvPr/>
        </p:nvPicPr>
        <p:blipFill rotWithShape="1">
          <a:blip r:embed="rId11"/>
          <a:srcRect t="-2" r="20316"/>
          <a:stretch/>
        </p:blipFill>
        <p:spPr>
          <a:xfrm>
            <a:off x="6602776" y="5781074"/>
            <a:ext cx="161667" cy="169078"/>
          </a:xfrm>
          <a:prstGeom prst="rect">
            <a:avLst/>
          </a:prstGeom>
        </p:spPr>
      </p:pic>
      <p:pic>
        <p:nvPicPr>
          <p:cNvPr id="62" name="図 61"/>
          <p:cNvPicPr>
            <a:picLocks noChangeAspect="1"/>
          </p:cNvPicPr>
          <p:nvPr/>
        </p:nvPicPr>
        <p:blipFill rotWithShape="1">
          <a:blip r:embed="rId16"/>
          <a:srcRect t="-2" r="18754"/>
          <a:stretch/>
        </p:blipFill>
        <p:spPr>
          <a:xfrm>
            <a:off x="6602379" y="6113009"/>
            <a:ext cx="164838" cy="169078"/>
          </a:xfrm>
          <a:prstGeom prst="rect">
            <a:avLst/>
          </a:prstGeom>
        </p:spPr>
      </p:pic>
      <p:sp>
        <p:nvSpPr>
          <p:cNvPr id="70" name="二等辺三角形 69"/>
          <p:cNvSpPr/>
          <p:nvPr/>
        </p:nvSpPr>
        <p:spPr>
          <a:xfrm>
            <a:off x="3057526" y="4571250"/>
            <a:ext cx="92075" cy="672525"/>
          </a:xfrm>
          <a:prstGeom prst="triangle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73" name="二等辺三角形 72"/>
          <p:cNvSpPr/>
          <p:nvPr/>
        </p:nvSpPr>
        <p:spPr>
          <a:xfrm>
            <a:off x="3032593" y="4893068"/>
            <a:ext cx="148288" cy="672525"/>
          </a:xfrm>
          <a:prstGeom prst="triangle">
            <a:avLst/>
          </a:prstGeom>
          <a:solidFill>
            <a:schemeClr val="tx1"/>
          </a:solidFill>
          <a:ln>
            <a:solidFill>
              <a:schemeClr val="tx2"/>
            </a:solidFill>
          </a:ln>
        </p:spPr>
        <p:txBody>
          <a:bodyPr wrap="squar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 charset="0"/>
            </a:endParaRPr>
          </a:p>
        </p:txBody>
      </p:sp>
      <p:pic>
        <p:nvPicPr>
          <p:cNvPr id="74" name="図 73"/>
          <p:cNvPicPr>
            <a:picLocks noChangeAspect="1"/>
          </p:cNvPicPr>
          <p:nvPr/>
        </p:nvPicPr>
        <p:blipFill rotWithShape="1">
          <a:blip r:embed="rId17"/>
          <a:srcRect l="16665" t="10078" r="7501" b="-1"/>
          <a:stretch/>
        </p:blipFill>
        <p:spPr>
          <a:xfrm>
            <a:off x="3021409" y="4994638"/>
            <a:ext cx="164307" cy="168412"/>
          </a:xfrm>
          <a:prstGeom prst="rect">
            <a:avLst/>
          </a:prstGeom>
        </p:spPr>
      </p:pic>
      <p:sp>
        <p:nvSpPr>
          <p:cNvPr id="77" name="正方形/長方形 76"/>
          <p:cNvSpPr/>
          <p:nvPr/>
        </p:nvSpPr>
        <p:spPr>
          <a:xfrm>
            <a:off x="1636843" y="5694667"/>
            <a:ext cx="1847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ja-JP" sz="1600" b="1" dirty="0">
                <a:solidFill>
                  <a:srgbClr val="000000"/>
                </a:solidFill>
                <a:latin typeface="Arial" charset="0"/>
              </a:rPr>
            </a:br>
            <a:endParaRPr kumimoji="0" lang="ja-JP" altLang="en-US" sz="16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8" name="フッター プレースホルダー 7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5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</a:t>
            </a:r>
            <a:r>
              <a:rPr lang="en-US" altLang="ja-JP" dirty="0"/>
              <a:t>OCT</a:t>
            </a:r>
            <a:r>
              <a:rPr lang="ja-JP" altLang="en-US" dirty="0"/>
              <a:t>（構造）部分</a:t>
            </a:r>
            <a:endParaRPr kumimoji="1" lang="ja-JP" altLang="en-US" dirty="0"/>
          </a:p>
        </p:txBody>
      </p:sp>
      <p:pic>
        <p:nvPicPr>
          <p:cNvPr id="4" name="コンテンツ プレースホルダー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80" t="11294" r="38444" b="43813"/>
          <a:stretch/>
        </p:blipFill>
        <p:spPr bwMode="auto">
          <a:xfrm>
            <a:off x="1990725" y="1764496"/>
            <a:ext cx="3235568" cy="1802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6" name="グループ化 45"/>
          <p:cNvGrpSpPr/>
          <p:nvPr/>
        </p:nvGrpSpPr>
        <p:grpSpPr>
          <a:xfrm>
            <a:off x="5701895" y="1309476"/>
            <a:ext cx="4569561" cy="2460335"/>
            <a:chOff x="4028795" y="1485899"/>
            <a:chExt cx="4569561" cy="2460335"/>
          </a:xfrm>
        </p:grpSpPr>
        <p:pic>
          <p:nvPicPr>
            <p:cNvPr id="5" name="コンテンツ プレースホルダー 4"/>
            <p:cNvPicPr>
              <a:picLocks noChangeAspect="1"/>
            </p:cNvPicPr>
            <p:nvPr/>
          </p:nvPicPr>
          <p:blipFill rotWithShape="1">
            <a:blip r:embed="rId2"/>
            <a:srcRect l="36026" t="23704" r="38444" b="63814"/>
            <a:stretch/>
          </p:blipFill>
          <p:spPr bwMode="auto">
            <a:xfrm>
              <a:off x="4028795" y="1485899"/>
              <a:ext cx="4569561" cy="1429876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8" name="グループ化 7"/>
            <p:cNvGrpSpPr/>
            <p:nvPr/>
          </p:nvGrpSpPr>
          <p:grpSpPr>
            <a:xfrm>
              <a:off x="5504195" y="3094937"/>
              <a:ext cx="2817932" cy="851297"/>
              <a:chOff x="6085547" y="4391017"/>
              <a:chExt cx="2817932" cy="851297"/>
            </a:xfrm>
          </p:grpSpPr>
          <p:sp>
            <p:nvSpPr>
              <p:cNvPr id="9" name="角丸四角形吹き出し 8"/>
              <p:cNvSpPr/>
              <p:nvPr/>
            </p:nvSpPr>
            <p:spPr>
              <a:xfrm>
                <a:off x="6085547" y="4391017"/>
                <a:ext cx="2817932" cy="851297"/>
              </a:xfrm>
              <a:prstGeom prst="wedgeRoundRectCallout">
                <a:avLst>
                  <a:gd name="adj1" fmla="val -46438"/>
                  <a:gd name="adj2" fmla="val -102257"/>
                  <a:gd name="adj3" fmla="val 1666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黒実線・・・ベースライン</a:t>
                </a:r>
                <a:r>
                  <a:rPr lang="en-US" altLang="ja-JP" sz="1100" b="1" dirty="0">
                    <a:solidFill>
                      <a:srgbClr val="000000"/>
                    </a:solidFill>
                    <a:latin typeface="Arial"/>
                  </a:rPr>
                  <a:t>1</a:t>
                </a: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黒点線・・・ベースライン</a:t>
                </a:r>
                <a:r>
                  <a:rPr lang="en-US" altLang="ja-JP" sz="1100" b="1" dirty="0">
                    <a:solidFill>
                      <a:srgbClr val="000000"/>
                    </a:solidFill>
                    <a:latin typeface="Arial"/>
                  </a:rPr>
                  <a:t>2</a:t>
                </a: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青実線・・・指定した検査</a:t>
                </a:r>
                <a:endParaRPr lang="en-US" altLang="ja-JP" sz="1100" b="1" dirty="0">
                  <a:solidFill>
                    <a:srgbClr val="000000"/>
                  </a:solidFill>
                  <a:latin typeface="Arial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朱色域・・・進行・乖離</a:t>
                </a:r>
              </a:p>
            </p:txBody>
          </p:sp>
          <p:cxnSp>
            <p:nvCxnSpPr>
              <p:cNvPr id="10" name="直線コネクタ 9"/>
              <p:cNvCxnSpPr/>
              <p:nvPr/>
            </p:nvCxnSpPr>
            <p:spPr bwMode="auto">
              <a:xfrm>
                <a:off x="6201980" y="4541290"/>
                <a:ext cx="276225" cy="0"/>
              </a:xfrm>
              <a:prstGeom prst="line">
                <a:avLst/>
              </a:prstGeom>
              <a:solidFill>
                <a:schemeClr val="folHlink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1" name="直線コネクタ 10"/>
              <p:cNvCxnSpPr/>
              <p:nvPr/>
            </p:nvCxnSpPr>
            <p:spPr bwMode="auto">
              <a:xfrm>
                <a:off x="6206741" y="4706211"/>
                <a:ext cx="276225" cy="0"/>
              </a:xfrm>
              <a:prstGeom prst="line">
                <a:avLst/>
              </a:prstGeom>
              <a:solidFill>
                <a:schemeClr val="folHlink"/>
              </a:solidFill>
              <a:ln w="19050" cap="flat" cmpd="sng" algn="ctr">
                <a:solidFill>
                  <a:schemeClr val="tx1"/>
                </a:solidFill>
                <a:prstDash val="sysDash"/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" name="直線コネクタ 11"/>
              <p:cNvCxnSpPr/>
              <p:nvPr/>
            </p:nvCxnSpPr>
            <p:spPr bwMode="auto">
              <a:xfrm>
                <a:off x="6206740" y="4879427"/>
                <a:ext cx="276225" cy="0"/>
              </a:xfrm>
              <a:prstGeom prst="line">
                <a:avLst/>
              </a:prstGeom>
              <a:solidFill>
                <a:schemeClr val="folHlink"/>
              </a:solidFill>
              <a:ln w="19050" cap="flat" cmpd="sng" algn="ctr">
                <a:solidFill>
                  <a:schemeClr val="folHlink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3" name="正方形/長方形 12"/>
              <p:cNvSpPr/>
              <p:nvPr/>
            </p:nvSpPr>
            <p:spPr>
              <a:xfrm>
                <a:off x="6252488" y="4886380"/>
                <a:ext cx="184730" cy="338554"/>
              </a:xfrm>
              <a:prstGeom prst="rect">
                <a:avLst/>
              </a:prstGeom>
              <a:solidFill>
                <a:srgbClr val="C00000"/>
              </a:solidFill>
            </p:spPr>
            <p:txBody>
              <a:bodyPr wrap="non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45" name="グループ化 44"/>
          <p:cNvGrpSpPr/>
          <p:nvPr/>
        </p:nvGrpSpPr>
        <p:grpSpPr>
          <a:xfrm>
            <a:off x="8082912" y="4131119"/>
            <a:ext cx="2534289" cy="1632395"/>
            <a:chOff x="1519924" y="4533420"/>
            <a:chExt cx="2534289" cy="1632395"/>
          </a:xfrm>
        </p:grpSpPr>
        <p:pic>
          <p:nvPicPr>
            <p:cNvPr id="7" name="コンテンツ プレースホルダー 4"/>
            <p:cNvPicPr>
              <a:picLocks noChangeAspect="1"/>
            </p:cNvPicPr>
            <p:nvPr/>
          </p:nvPicPr>
          <p:blipFill rotWithShape="1">
            <a:blip r:embed="rId2"/>
            <a:srcRect l="39366" t="47901" r="38444" b="43813"/>
            <a:stretch/>
          </p:blipFill>
          <p:spPr bwMode="auto">
            <a:xfrm>
              <a:off x="1519924" y="4533420"/>
              <a:ext cx="2534289" cy="605662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4" name="グループ化 33"/>
            <p:cNvGrpSpPr/>
            <p:nvPr/>
          </p:nvGrpSpPr>
          <p:grpSpPr>
            <a:xfrm>
              <a:off x="1556321" y="5488327"/>
              <a:ext cx="2497892" cy="677488"/>
              <a:chOff x="2244612" y="5406578"/>
              <a:chExt cx="2497892" cy="677488"/>
            </a:xfrm>
          </p:grpSpPr>
          <p:sp>
            <p:nvSpPr>
              <p:cNvPr id="27" name="角丸四角形吹き出し 26"/>
              <p:cNvSpPr/>
              <p:nvPr/>
            </p:nvSpPr>
            <p:spPr>
              <a:xfrm>
                <a:off x="2244612" y="5408371"/>
                <a:ext cx="2497892" cy="664012"/>
              </a:xfrm>
              <a:prstGeom prst="wedgeRoundRectCallout">
                <a:avLst>
                  <a:gd name="adj1" fmla="val 4812"/>
                  <a:gd name="adj2" fmla="val -99962"/>
                  <a:gd name="adj3" fmla="val 1666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橙色域・・・損失の可能性あり</a:t>
                </a:r>
                <a:endParaRPr lang="en-US" altLang="ja-JP" sz="1100" b="1" dirty="0">
                  <a:solidFill>
                    <a:srgbClr val="000000"/>
                  </a:solidFill>
                  <a:latin typeface="Arial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朱色域・・・損失の可能性高い</a:t>
                </a:r>
                <a:endParaRPr lang="en-US" altLang="ja-JP" sz="1100" b="1" dirty="0">
                  <a:solidFill>
                    <a:srgbClr val="000000"/>
                  </a:solidFill>
                  <a:latin typeface="Arial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紫色域・・・増加の可能性あり</a:t>
                </a:r>
              </a:p>
            </p:txBody>
          </p:sp>
          <p:sp>
            <p:nvSpPr>
              <p:cNvPr id="31" name="正方形/長方形 30"/>
              <p:cNvSpPr/>
              <p:nvPr/>
            </p:nvSpPr>
            <p:spPr>
              <a:xfrm>
                <a:off x="2345505" y="5745512"/>
                <a:ext cx="244853" cy="338554"/>
              </a:xfrm>
              <a:prstGeom prst="rect">
                <a:avLst/>
              </a:prstGeom>
              <a:solidFill>
                <a:srgbClr val="7030A0"/>
              </a:solidFill>
            </p:spPr>
            <p:txBody>
              <a:bodyPr wrap="squar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32" name="正方形/長方形 31"/>
              <p:cNvSpPr/>
              <p:nvPr/>
            </p:nvSpPr>
            <p:spPr>
              <a:xfrm>
                <a:off x="2345504" y="5571100"/>
                <a:ext cx="244853" cy="338554"/>
              </a:xfrm>
              <a:prstGeom prst="rect">
                <a:avLst/>
              </a:prstGeom>
              <a:solidFill>
                <a:srgbClr val="C00000"/>
              </a:solidFill>
            </p:spPr>
            <p:txBody>
              <a:bodyPr wrap="squar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>
              <a:xfrm>
                <a:off x="2345505" y="5406578"/>
                <a:ext cx="244853" cy="338554"/>
              </a:xfrm>
              <a:prstGeom prst="rect">
                <a:avLst/>
              </a:prstGeom>
              <a:solidFill>
                <a:srgbClr val="EE9C00"/>
              </a:solidFill>
            </p:spPr>
            <p:txBody>
              <a:bodyPr wrap="squar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44" name="グループ化 43"/>
          <p:cNvGrpSpPr/>
          <p:nvPr/>
        </p:nvGrpSpPr>
        <p:grpSpPr>
          <a:xfrm>
            <a:off x="1743876" y="4138739"/>
            <a:ext cx="4589448" cy="2327485"/>
            <a:chOff x="4008908" y="4125396"/>
            <a:chExt cx="4589448" cy="2327485"/>
          </a:xfrm>
        </p:grpSpPr>
        <p:pic>
          <p:nvPicPr>
            <p:cNvPr id="6" name="コンテンツ プレースホルダー 4"/>
            <p:cNvPicPr>
              <a:picLocks noChangeAspect="1"/>
            </p:cNvPicPr>
            <p:nvPr/>
          </p:nvPicPr>
          <p:blipFill rotWithShape="1">
            <a:blip r:embed="rId2"/>
            <a:srcRect l="9980" t="23704" r="64122" b="64033"/>
            <a:stretch/>
          </p:blipFill>
          <p:spPr bwMode="auto">
            <a:xfrm>
              <a:off x="4008908" y="4125396"/>
              <a:ext cx="4589448" cy="1390879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5" name="グループ化 34"/>
            <p:cNvGrpSpPr/>
            <p:nvPr/>
          </p:nvGrpSpPr>
          <p:grpSpPr>
            <a:xfrm>
              <a:off x="5266472" y="5775393"/>
              <a:ext cx="2817932" cy="677488"/>
              <a:chOff x="1578827" y="5693644"/>
              <a:chExt cx="2817932" cy="677488"/>
            </a:xfrm>
          </p:grpSpPr>
          <p:sp>
            <p:nvSpPr>
              <p:cNvPr id="36" name="角丸四角形吹き出し 35"/>
              <p:cNvSpPr/>
              <p:nvPr/>
            </p:nvSpPr>
            <p:spPr>
              <a:xfrm>
                <a:off x="1578827" y="5695437"/>
                <a:ext cx="2817932" cy="664012"/>
              </a:xfrm>
              <a:prstGeom prst="wedgeRoundRectCallout">
                <a:avLst>
                  <a:gd name="adj1" fmla="val -46438"/>
                  <a:gd name="adj2" fmla="val -102257"/>
                  <a:gd name="adj3" fmla="val 1666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橙色域・・・損失の可能性あり</a:t>
                </a:r>
                <a:endParaRPr lang="en-US" altLang="ja-JP" sz="1100" b="1" dirty="0">
                  <a:solidFill>
                    <a:srgbClr val="000000"/>
                  </a:solidFill>
                  <a:latin typeface="Arial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朱色域・・・損失の可能性高い</a:t>
                </a:r>
                <a:endParaRPr lang="en-US" altLang="ja-JP" sz="1100" b="1" dirty="0">
                  <a:solidFill>
                    <a:srgbClr val="000000"/>
                  </a:solidFill>
                  <a:latin typeface="Arial"/>
                </a:endParaRPr>
              </a:p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000000"/>
                    </a:solidFill>
                    <a:latin typeface="Arial"/>
                  </a:rPr>
                  <a:t>　　紫色域・・・増加の可能性あり</a:t>
                </a:r>
              </a:p>
            </p:txBody>
          </p:sp>
          <p:sp>
            <p:nvSpPr>
              <p:cNvPr id="37" name="正方形/長方形 36"/>
              <p:cNvSpPr/>
              <p:nvPr/>
            </p:nvSpPr>
            <p:spPr>
              <a:xfrm>
                <a:off x="1725467" y="6032578"/>
                <a:ext cx="184730" cy="338554"/>
              </a:xfrm>
              <a:prstGeom prst="rect">
                <a:avLst/>
              </a:prstGeom>
              <a:solidFill>
                <a:srgbClr val="7030A0"/>
              </a:solidFill>
            </p:spPr>
            <p:txBody>
              <a:bodyPr wrap="non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>
              <a:xfrm>
                <a:off x="1725466" y="5858166"/>
                <a:ext cx="184730" cy="338554"/>
              </a:xfrm>
              <a:prstGeom prst="rect">
                <a:avLst/>
              </a:prstGeom>
              <a:solidFill>
                <a:srgbClr val="C00000"/>
              </a:solidFill>
            </p:spPr>
            <p:txBody>
              <a:bodyPr wrap="non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>
              <a:xfrm>
                <a:off x="1725467" y="5693644"/>
                <a:ext cx="184730" cy="338554"/>
              </a:xfrm>
              <a:prstGeom prst="rect">
                <a:avLst/>
              </a:prstGeom>
              <a:solidFill>
                <a:srgbClr val="EE9C00"/>
              </a:solidFill>
            </p:spPr>
            <p:txBody>
              <a:bodyPr wrap="none" rtlCol="0" anchor="ctr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ja-JP" altLang="en-US" sz="1600" b="1" dirty="0">
                  <a:solidFill>
                    <a:srgbClr val="FF0000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40" name="正方形/長方形 39"/>
          <p:cNvSpPr/>
          <p:nvPr/>
        </p:nvSpPr>
        <p:spPr>
          <a:xfrm>
            <a:off x="4325036" y="2345790"/>
            <a:ext cx="184730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41" name="正方形/長方形 40"/>
          <p:cNvSpPr/>
          <p:nvPr/>
        </p:nvSpPr>
        <p:spPr>
          <a:xfrm>
            <a:off x="2047581" y="3219989"/>
            <a:ext cx="3178712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43" name="正方形/長方形 42"/>
          <p:cNvSpPr/>
          <p:nvPr/>
        </p:nvSpPr>
        <p:spPr>
          <a:xfrm>
            <a:off x="2700972" y="2353410"/>
            <a:ext cx="184730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/>
            </a:endParaRPr>
          </a:p>
        </p:txBody>
      </p:sp>
      <p:cxnSp>
        <p:nvCxnSpPr>
          <p:cNvPr id="48" name="カギ線コネクタ 47"/>
          <p:cNvCxnSpPr>
            <a:stCxn id="43" idx="0"/>
            <a:endCxn id="5" idx="1"/>
          </p:cNvCxnSpPr>
          <p:nvPr/>
        </p:nvCxnSpPr>
        <p:spPr bwMode="auto">
          <a:xfrm rot="5400000" flipH="1" flipV="1">
            <a:off x="4126113" y="691638"/>
            <a:ext cx="243004" cy="2908557"/>
          </a:xfrm>
          <a:prstGeom prst="bentConnector2">
            <a:avLst/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カギ線コネクタ 53"/>
          <p:cNvCxnSpPr>
            <a:stCxn id="40" idx="2"/>
            <a:endCxn id="6" idx="0"/>
          </p:cNvCxnSpPr>
          <p:nvPr/>
        </p:nvCxnSpPr>
        <p:spPr bwMode="auto">
          <a:xfrm rot="5400000">
            <a:off x="3543802" y="3265138"/>
            <a:ext cx="1368401" cy="378801"/>
          </a:xfrm>
          <a:prstGeom prst="bentConnector3">
            <a:avLst>
              <a:gd name="adj1" fmla="val 80070"/>
            </a:avLst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65" name="コンテンツ プレースホルダー 4"/>
          <p:cNvPicPr>
            <a:picLocks noChangeAspect="1"/>
          </p:cNvPicPr>
          <p:nvPr/>
        </p:nvPicPr>
        <p:blipFill rotWithShape="1">
          <a:blip r:embed="rId2"/>
          <a:srcRect l="11104" t="48005" r="77954" b="43813"/>
          <a:stretch/>
        </p:blipFill>
        <p:spPr bwMode="auto">
          <a:xfrm>
            <a:off x="6763417" y="4138738"/>
            <a:ext cx="1249679" cy="59804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0" name="カギ線コネクタ 49"/>
          <p:cNvCxnSpPr>
            <a:stCxn id="41" idx="3"/>
            <a:endCxn id="65" idx="1"/>
          </p:cNvCxnSpPr>
          <p:nvPr/>
        </p:nvCxnSpPr>
        <p:spPr bwMode="auto">
          <a:xfrm>
            <a:off x="5226294" y="3389267"/>
            <a:ext cx="1537123" cy="1048493"/>
          </a:xfrm>
          <a:prstGeom prst="bentConnector3">
            <a:avLst>
              <a:gd name="adj1" fmla="val 85693"/>
            </a:avLst>
          </a:prstGeom>
          <a:solidFill>
            <a:schemeClr val="folHlink"/>
          </a:solidFill>
          <a:ln w="3175" cap="flat" cmpd="sng" algn="ctr">
            <a:solidFill>
              <a:schemeClr val="folHlink"/>
            </a:solidFill>
            <a:prstDash val="solid"/>
            <a:round/>
            <a:headEnd type="none" w="sm" len="sm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角丸四角形吹き出し 67"/>
          <p:cNvSpPr/>
          <p:nvPr/>
        </p:nvSpPr>
        <p:spPr>
          <a:xfrm>
            <a:off x="6657328" y="5275104"/>
            <a:ext cx="1191272" cy="289441"/>
          </a:xfrm>
          <a:prstGeom prst="wedgeRoundRectCallout">
            <a:avLst>
              <a:gd name="adj1" fmla="val 4734"/>
              <a:gd name="adj2" fmla="val -233890"/>
              <a:gd name="adj3" fmla="val 16667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000000"/>
                </a:solidFill>
                <a:latin typeface="Arial"/>
              </a:rPr>
              <a:t>ベースライン</a:t>
            </a:r>
          </a:p>
        </p:txBody>
      </p:sp>
      <p:sp>
        <p:nvSpPr>
          <p:cNvPr id="77" name="フッター プレースホルダー 7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78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ツールボックス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10278150" y="-7828"/>
            <a:ext cx="370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2400" dirty="0">
                <a:solidFill>
                  <a:srgbClr val="000000"/>
                </a:solidFill>
                <a:latin typeface="Arial" charset="0"/>
              </a:rPr>
              <a:t>●</a:t>
            </a:r>
            <a:endParaRPr kumimoji="0" lang="ja-JP" altLang="en-US" sz="2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45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364"/>
          <a:stretch/>
        </p:blipFill>
        <p:spPr bwMode="auto">
          <a:xfrm>
            <a:off x="1495488" y="1087100"/>
            <a:ext cx="7843036" cy="5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グループ化 15"/>
          <p:cNvGrpSpPr/>
          <p:nvPr/>
        </p:nvGrpSpPr>
        <p:grpSpPr>
          <a:xfrm>
            <a:off x="1740245" y="1749237"/>
            <a:ext cx="8863123" cy="4007209"/>
            <a:chOff x="148931" y="2498280"/>
            <a:chExt cx="8863123" cy="4007209"/>
          </a:xfrm>
        </p:grpSpPr>
        <p:pic>
          <p:nvPicPr>
            <p:cNvPr id="11" name="図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220" y="3476432"/>
              <a:ext cx="7729681" cy="560023"/>
            </a:xfrm>
            <a:prstGeom prst="rect">
              <a:avLst/>
            </a:prstGeom>
          </p:spPr>
        </p:pic>
        <p:cxnSp>
          <p:nvCxnSpPr>
            <p:cNvPr id="19" name="直線コネクタ 18"/>
            <p:cNvCxnSpPr/>
            <p:nvPr/>
          </p:nvCxnSpPr>
          <p:spPr bwMode="auto">
            <a:xfrm flipV="1">
              <a:off x="700320" y="3178909"/>
              <a:ext cx="0" cy="348323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" name="正方形/長方形 19"/>
            <p:cNvSpPr/>
            <p:nvPr/>
          </p:nvSpPr>
          <p:spPr>
            <a:xfrm>
              <a:off x="148931" y="2819840"/>
              <a:ext cx="187262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ja-JP" sz="1600" dirty="0">
                  <a:solidFill>
                    <a:srgbClr val="FF0000"/>
                  </a:solidFill>
                  <a:latin typeface="Arial" charset="0"/>
                </a:rPr>
                <a:t>OS/OD</a:t>
              </a: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選択ボタン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21" name="正方形/長方形 20"/>
            <p:cNvSpPr/>
            <p:nvPr/>
          </p:nvSpPr>
          <p:spPr>
            <a:xfrm>
              <a:off x="3752000" y="3087150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拡大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cxnSp>
          <p:nvCxnSpPr>
            <p:cNvPr id="22" name="直線コネクタ 21"/>
            <p:cNvCxnSpPr/>
            <p:nvPr/>
          </p:nvCxnSpPr>
          <p:spPr bwMode="auto">
            <a:xfrm flipV="1">
              <a:off x="4044459" y="3393763"/>
              <a:ext cx="0" cy="13429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3" name="正方形/長方形 22"/>
            <p:cNvSpPr/>
            <p:nvPr/>
          </p:nvSpPr>
          <p:spPr>
            <a:xfrm>
              <a:off x="4710394" y="3090009"/>
              <a:ext cx="59503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縮小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cxnSp>
          <p:nvCxnSpPr>
            <p:cNvPr id="24" name="直線コネクタ 23"/>
            <p:cNvCxnSpPr/>
            <p:nvPr/>
          </p:nvCxnSpPr>
          <p:spPr bwMode="auto">
            <a:xfrm flipV="1">
              <a:off x="5002814" y="3392938"/>
              <a:ext cx="0" cy="13429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正方形/長方形 24"/>
            <p:cNvSpPr/>
            <p:nvPr/>
          </p:nvSpPr>
          <p:spPr>
            <a:xfrm>
              <a:off x="4002509" y="275145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倍率指定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cxnSp>
          <p:nvCxnSpPr>
            <p:cNvPr id="26" name="直線コネクタ 25"/>
            <p:cNvCxnSpPr/>
            <p:nvPr/>
          </p:nvCxnSpPr>
          <p:spPr bwMode="auto">
            <a:xfrm flipV="1">
              <a:off x="4505210" y="3055943"/>
              <a:ext cx="0" cy="47211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正方形/長方形 28"/>
            <p:cNvSpPr/>
            <p:nvPr/>
          </p:nvSpPr>
          <p:spPr>
            <a:xfrm>
              <a:off x="4760779" y="2498280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全体表示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cxnSp>
          <p:nvCxnSpPr>
            <p:cNvPr id="30" name="直線コネクタ 29"/>
            <p:cNvCxnSpPr/>
            <p:nvPr/>
          </p:nvCxnSpPr>
          <p:spPr bwMode="auto">
            <a:xfrm flipV="1">
              <a:off x="5263479" y="2836835"/>
              <a:ext cx="0" cy="691222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" name="直線コネクタ 30"/>
            <p:cNvCxnSpPr/>
            <p:nvPr/>
          </p:nvCxnSpPr>
          <p:spPr bwMode="auto">
            <a:xfrm flipV="1">
              <a:off x="5487498" y="3393763"/>
              <a:ext cx="0" cy="13429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" name="正方形/長方形 32"/>
            <p:cNvSpPr/>
            <p:nvPr/>
          </p:nvSpPr>
          <p:spPr>
            <a:xfrm>
              <a:off x="5300330" y="3084800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倍率リセット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7206799" y="301495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凡例表示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cxnSp>
          <p:nvCxnSpPr>
            <p:cNvPr id="35" name="直線コネクタ 34"/>
            <p:cNvCxnSpPr/>
            <p:nvPr/>
          </p:nvCxnSpPr>
          <p:spPr bwMode="auto">
            <a:xfrm flipV="1">
              <a:off x="7709499" y="3298384"/>
              <a:ext cx="0" cy="22024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6" name="直線コネクタ 35"/>
            <p:cNvCxnSpPr/>
            <p:nvPr/>
          </p:nvCxnSpPr>
          <p:spPr bwMode="auto">
            <a:xfrm flipV="1">
              <a:off x="1843320" y="3969484"/>
              <a:ext cx="0" cy="348323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8" name="直線コネクタ 37"/>
            <p:cNvCxnSpPr/>
            <p:nvPr/>
          </p:nvCxnSpPr>
          <p:spPr bwMode="auto">
            <a:xfrm flipV="1">
              <a:off x="3983458" y="4009351"/>
              <a:ext cx="0" cy="13429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直線コネクタ 38"/>
            <p:cNvCxnSpPr/>
            <p:nvPr/>
          </p:nvCxnSpPr>
          <p:spPr bwMode="auto">
            <a:xfrm flipV="1">
              <a:off x="4173842" y="4009351"/>
              <a:ext cx="0" cy="47211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0" name="直線コネクタ 39"/>
            <p:cNvCxnSpPr/>
            <p:nvPr/>
          </p:nvCxnSpPr>
          <p:spPr bwMode="auto">
            <a:xfrm flipV="1">
              <a:off x="4390535" y="4009351"/>
              <a:ext cx="0" cy="472114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" name="正方形/長方形 40"/>
            <p:cNvSpPr/>
            <p:nvPr/>
          </p:nvSpPr>
          <p:spPr>
            <a:xfrm>
              <a:off x="3705842" y="4029416"/>
              <a:ext cx="452047" cy="865536"/>
            </a:xfrm>
            <a:prstGeom prst="rect">
              <a:avLst/>
            </a:prstGeom>
          </p:spPr>
          <p:txBody>
            <a:bodyPr vert="wordArtVertRtl" wrap="square">
              <a:spAutoFit/>
            </a:bodyPr>
            <a:lstStyle/>
            <a:p>
              <a:pPr algn="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全視野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42" name="正方形/長方形 41"/>
            <p:cNvSpPr/>
            <p:nvPr/>
          </p:nvSpPr>
          <p:spPr>
            <a:xfrm>
              <a:off x="3894988" y="4569374"/>
              <a:ext cx="452047" cy="1053524"/>
            </a:xfrm>
            <a:prstGeom prst="rect">
              <a:avLst/>
            </a:prstGeom>
          </p:spPr>
          <p:txBody>
            <a:bodyPr vert="wordArtVertRtl" wrap="square">
              <a:spAutoFit/>
            </a:bodyPr>
            <a:lstStyle/>
            <a:p>
              <a:pPr algn="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上半視野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43" name="正方形/長方形 42"/>
            <p:cNvSpPr/>
            <p:nvPr/>
          </p:nvSpPr>
          <p:spPr>
            <a:xfrm>
              <a:off x="4121011" y="4584988"/>
              <a:ext cx="452047" cy="1048794"/>
            </a:xfrm>
            <a:prstGeom prst="rect">
              <a:avLst/>
            </a:prstGeom>
          </p:spPr>
          <p:txBody>
            <a:bodyPr vert="wordArtVertRtl"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下半視野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pic>
          <p:nvPicPr>
            <p:cNvPr id="44" name="図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9897" y="4508238"/>
              <a:ext cx="2751913" cy="1997251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cxnSp>
          <p:nvCxnSpPr>
            <p:cNvPr id="46" name="直線コネクタ 45"/>
            <p:cNvCxnSpPr/>
            <p:nvPr/>
          </p:nvCxnSpPr>
          <p:spPr bwMode="auto">
            <a:xfrm flipV="1">
              <a:off x="5169897" y="4036455"/>
              <a:ext cx="381000" cy="445010"/>
            </a:xfrm>
            <a:prstGeom prst="line">
              <a:avLst/>
            </a:prstGeom>
            <a:solidFill>
              <a:schemeClr val="folHlink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7" name="直線コネクタ 46"/>
            <p:cNvCxnSpPr/>
            <p:nvPr/>
          </p:nvCxnSpPr>
          <p:spPr bwMode="auto">
            <a:xfrm flipH="1" flipV="1">
              <a:off x="7102188" y="4036456"/>
              <a:ext cx="819622" cy="445009"/>
            </a:xfrm>
            <a:prstGeom prst="line">
              <a:avLst/>
            </a:prstGeom>
            <a:solidFill>
              <a:schemeClr val="folHlink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8" name="直線コネクタ 47"/>
            <p:cNvCxnSpPr/>
            <p:nvPr/>
          </p:nvCxnSpPr>
          <p:spPr bwMode="auto">
            <a:xfrm>
              <a:off x="7308360" y="3832860"/>
              <a:ext cx="797379" cy="0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" name="直線コネクタ 48"/>
            <p:cNvCxnSpPr/>
            <p:nvPr/>
          </p:nvCxnSpPr>
          <p:spPr bwMode="auto">
            <a:xfrm>
              <a:off x="7537982" y="3969484"/>
              <a:ext cx="567757" cy="0"/>
            </a:xfrm>
            <a:prstGeom prst="line">
              <a:avLst/>
            </a:prstGeom>
            <a:solidFill>
              <a:schemeClr val="folHlink"/>
            </a:solidFill>
            <a:ln w="28575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0" name="正方形/長方形 49"/>
            <p:cNvSpPr/>
            <p:nvPr/>
          </p:nvSpPr>
          <p:spPr>
            <a:xfrm>
              <a:off x="8006651" y="358716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年齢表示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51" name="正方形/長方形 50"/>
            <p:cNvSpPr/>
            <p:nvPr/>
          </p:nvSpPr>
          <p:spPr>
            <a:xfrm>
              <a:off x="8006651" y="3820620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日付表示</a:t>
              </a:r>
              <a:endParaRPr kumimoji="0" lang="en-US" altLang="ja-JP" sz="1600" dirty="0">
                <a:solidFill>
                  <a:srgbClr val="FF0000"/>
                </a:solidFill>
                <a:latin typeface="Arial" charset="0"/>
              </a:endParaRPr>
            </a:p>
          </p:txBody>
        </p:sp>
      </p:grpSp>
      <p:pic>
        <p:nvPicPr>
          <p:cNvPr id="5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" t="25065" r="77345" b="40871"/>
          <a:stretch/>
        </p:blipFill>
        <p:spPr bwMode="auto">
          <a:xfrm>
            <a:off x="8188966" y="64705"/>
            <a:ext cx="1070357" cy="1136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正方形/長方形 53"/>
          <p:cNvSpPr/>
          <p:nvPr/>
        </p:nvSpPr>
        <p:spPr>
          <a:xfrm>
            <a:off x="8619843" y="735615"/>
            <a:ext cx="184731" cy="338554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en-US" sz="1600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52" name="正方形/長方形 51"/>
          <p:cNvSpPr/>
          <p:nvPr/>
        </p:nvSpPr>
        <p:spPr>
          <a:xfrm>
            <a:off x="1807558" y="3568763"/>
            <a:ext cx="290205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表示検査種別指定</a:t>
            </a:r>
            <a:endParaRPr kumimoji="0" lang="en-US" altLang="ja-JP" sz="1600" dirty="0">
              <a:solidFill>
                <a:srgbClr val="FF0000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  <a:t>SITA Standard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→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24-2/30-2</a:t>
            </a:r>
            <a:b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</a:b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　全点閾値と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 Standard</a:t>
            </a:r>
            <a:b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</a:br>
            <a:endParaRPr kumimoji="0" lang="en-US" altLang="ja-JP" sz="1100" dirty="0">
              <a:solidFill>
                <a:srgbClr val="FF0000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  <a:t>SITA Fast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→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 24-2/30-2</a:t>
            </a:r>
            <a:b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</a:b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　全点閾値と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 Fast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</a:br>
            <a: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  <a:t>SITA(mixed)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→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 24-2/30-2</a:t>
            </a:r>
            <a:b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</a:b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　全点閾値と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 Standard </a:t>
            </a: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と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 Fast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</a:br>
            <a: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  <a:t>SITA(mixed) 10-2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→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10-2</a:t>
            </a:r>
            <a:b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</a:b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　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</a:t>
            </a: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Standard</a:t>
            </a:r>
            <a:r>
              <a:rPr kumimoji="0" lang="ja-JP" altLang="en-US" sz="1100" dirty="0">
                <a:solidFill>
                  <a:srgbClr val="000000"/>
                </a:solidFill>
                <a:latin typeface="Arial" charset="0"/>
              </a:rPr>
              <a:t>と</a:t>
            </a:r>
            <a:r>
              <a:rPr kumimoji="0" lang="en-US" altLang="ja-JP" sz="1100" dirty="0">
                <a:solidFill>
                  <a:srgbClr val="000000"/>
                </a:solidFill>
                <a:latin typeface="Arial" charset="0"/>
              </a:rPr>
              <a:t>SITA Fast</a:t>
            </a:r>
            <a:br>
              <a:rPr kumimoji="0" lang="en-US" altLang="ja-JP" sz="1100" dirty="0">
                <a:solidFill>
                  <a:srgbClr val="FF0000"/>
                </a:solidFill>
                <a:latin typeface="Arial" charset="0"/>
              </a:rPr>
            </a:br>
            <a:endParaRPr kumimoji="0" lang="en-US" altLang="ja-JP" sz="1100" dirty="0">
              <a:solidFill>
                <a:srgbClr val="FF0000"/>
              </a:solidFill>
              <a:latin typeface="Arial" charset="0"/>
            </a:endParaRPr>
          </a:p>
        </p:txBody>
      </p:sp>
      <p:cxnSp>
        <p:nvCxnSpPr>
          <p:cNvPr id="55" name="直線コネクタ 54"/>
          <p:cNvCxnSpPr/>
          <p:nvPr/>
        </p:nvCxnSpPr>
        <p:spPr bwMode="auto">
          <a:xfrm flipV="1">
            <a:off x="4578345" y="3287413"/>
            <a:ext cx="0" cy="44500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folHlink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正方形/長方形 55"/>
          <p:cNvSpPr/>
          <p:nvPr/>
        </p:nvSpPr>
        <p:spPr>
          <a:xfrm>
            <a:off x="4288600" y="3732422"/>
            <a:ext cx="719428" cy="2740887"/>
          </a:xfrm>
          <a:prstGeom prst="rect">
            <a:avLst/>
          </a:prstGeom>
        </p:spPr>
        <p:txBody>
          <a:bodyPr vert="wordArtVertRtl" wrap="square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信号強度を一覧表示して</a:t>
            </a:r>
            <a:endParaRPr kumimoji="0" lang="en-US" altLang="ja-JP" sz="1600" dirty="0">
              <a:solidFill>
                <a:srgbClr val="FF0000"/>
              </a:solidFill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dirty="0">
                <a:solidFill>
                  <a:srgbClr val="FF0000"/>
                </a:solidFill>
                <a:latin typeface="Arial" charset="0"/>
              </a:rPr>
              <a:t>対象検査を選択</a:t>
            </a:r>
            <a:endParaRPr kumimoji="0" lang="en-US" altLang="ja-JP" sz="1600" dirty="0">
              <a:solidFill>
                <a:srgbClr val="FF0000"/>
              </a:solidFill>
              <a:latin typeface="Arial" charset="0"/>
            </a:endParaRPr>
          </a:p>
        </p:txBody>
      </p:sp>
      <p:cxnSp>
        <p:nvCxnSpPr>
          <p:cNvPr id="5" name="直線コネクタ 4"/>
          <p:cNvCxnSpPr>
            <a:endCxn id="11" idx="3"/>
          </p:cNvCxnSpPr>
          <p:nvPr/>
        </p:nvCxnSpPr>
        <p:spPr bwMode="auto">
          <a:xfrm>
            <a:off x="2891328" y="3007400"/>
            <a:ext cx="6583887" cy="1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直線コネクタ 56"/>
          <p:cNvCxnSpPr/>
          <p:nvPr/>
        </p:nvCxnSpPr>
        <p:spPr bwMode="auto">
          <a:xfrm>
            <a:off x="3916822" y="3007400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直線コネクタ 57"/>
          <p:cNvCxnSpPr/>
          <p:nvPr/>
        </p:nvCxnSpPr>
        <p:spPr bwMode="auto">
          <a:xfrm>
            <a:off x="4769977" y="3024020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直線コネクタ 58"/>
          <p:cNvCxnSpPr/>
          <p:nvPr/>
        </p:nvCxnSpPr>
        <p:spPr bwMode="auto">
          <a:xfrm>
            <a:off x="5389944" y="3015474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0" name="直線コネクタ 59"/>
          <p:cNvCxnSpPr/>
          <p:nvPr/>
        </p:nvCxnSpPr>
        <p:spPr bwMode="auto">
          <a:xfrm>
            <a:off x="6120217" y="3024020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直線コネクタ 60"/>
          <p:cNvCxnSpPr/>
          <p:nvPr/>
        </p:nvCxnSpPr>
        <p:spPr bwMode="auto">
          <a:xfrm>
            <a:off x="5523178" y="2727388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直線コネクタ 61"/>
          <p:cNvCxnSpPr/>
          <p:nvPr/>
        </p:nvCxnSpPr>
        <p:spPr bwMode="auto">
          <a:xfrm>
            <a:off x="7239711" y="2727388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3" name="直線コネクタ 62"/>
          <p:cNvCxnSpPr/>
          <p:nvPr/>
        </p:nvCxnSpPr>
        <p:spPr bwMode="auto">
          <a:xfrm>
            <a:off x="7142210" y="3024020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直線コネクタ 63"/>
          <p:cNvCxnSpPr/>
          <p:nvPr/>
        </p:nvCxnSpPr>
        <p:spPr bwMode="auto">
          <a:xfrm>
            <a:off x="8632676" y="3024020"/>
            <a:ext cx="0" cy="259718"/>
          </a:xfrm>
          <a:prstGeom prst="line">
            <a:avLst/>
          </a:prstGeom>
          <a:solidFill>
            <a:schemeClr val="folHlink"/>
          </a:solidFill>
          <a:ln w="28575" cap="flat" cmpd="sng" algn="ctr">
            <a:solidFill>
              <a:schemeClr val="bg1"/>
            </a:solidFill>
            <a:prstDash val="sysDot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フッター プレースホルダー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29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12496"/>
          <a:stretch/>
        </p:blipFill>
        <p:spPr bwMode="auto">
          <a:xfrm>
            <a:off x="1785465" y="1874532"/>
            <a:ext cx="8599394" cy="4632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トレンド解析の測定指標</a:t>
            </a:r>
            <a:br>
              <a:rPr lang="en-US" altLang="ja-JP" dirty="0"/>
            </a:br>
            <a:r>
              <a:rPr lang="ja-JP" altLang="en-US" dirty="0"/>
              <a:t>　　タイムラインの表示モード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10278150" y="-7828"/>
            <a:ext cx="370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2400" dirty="0">
                <a:solidFill>
                  <a:srgbClr val="000000"/>
                </a:solidFill>
                <a:latin typeface="Arial" charset="0"/>
              </a:rPr>
              <a:t>●</a:t>
            </a:r>
            <a:endParaRPr kumimoji="0" lang="ja-JP" altLang="en-US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1" name="コンテンツ プレースホルダー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23" name="グループ化 22"/>
          <p:cNvGrpSpPr/>
          <p:nvPr/>
        </p:nvGrpSpPr>
        <p:grpSpPr>
          <a:xfrm>
            <a:off x="2309086" y="1256019"/>
            <a:ext cx="5431428" cy="999513"/>
            <a:chOff x="785086" y="1256018"/>
            <a:chExt cx="5431428" cy="999513"/>
          </a:xfrm>
        </p:grpSpPr>
        <p:cxnSp>
          <p:nvCxnSpPr>
            <p:cNvPr id="5" name="直線矢印コネクタ 4"/>
            <p:cNvCxnSpPr/>
            <p:nvPr/>
          </p:nvCxnSpPr>
          <p:spPr bwMode="auto">
            <a:xfrm>
              <a:off x="3375539" y="1755775"/>
              <a:ext cx="948633" cy="320853"/>
            </a:xfrm>
            <a:prstGeom prst="straightConnector1">
              <a:avLst/>
            </a:prstGeom>
            <a:solidFill>
              <a:schemeClr val="folHlink"/>
            </a:solidFill>
            <a:ln w="571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086" y="1256018"/>
              <a:ext cx="2590453" cy="999513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正方形/長方形 19"/>
            <p:cNvSpPr/>
            <p:nvPr/>
          </p:nvSpPr>
          <p:spPr>
            <a:xfrm>
              <a:off x="3159267" y="1535977"/>
              <a:ext cx="305724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上半視野ボタンを押すと・・・</a:t>
              </a:r>
            </a:p>
          </p:txBody>
        </p:sp>
      </p:grpSp>
      <p:grpSp>
        <p:nvGrpSpPr>
          <p:cNvPr id="26" name="グループ化 25"/>
          <p:cNvGrpSpPr/>
          <p:nvPr/>
        </p:nvGrpSpPr>
        <p:grpSpPr>
          <a:xfrm>
            <a:off x="2620111" y="2687668"/>
            <a:ext cx="7107950" cy="2208182"/>
            <a:chOff x="1096111" y="2687668"/>
            <a:chExt cx="7107950" cy="2208182"/>
          </a:xfrm>
        </p:grpSpPr>
        <p:sp>
          <p:nvSpPr>
            <p:cNvPr id="11" name="角丸四角形 10"/>
            <p:cNvSpPr/>
            <p:nvPr/>
          </p:nvSpPr>
          <p:spPr>
            <a:xfrm>
              <a:off x="2379071" y="4032587"/>
              <a:ext cx="204383" cy="354925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ja-JP" altLang="en-US" sz="1600" b="1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3" name="角丸四角形 12"/>
            <p:cNvSpPr/>
            <p:nvPr/>
          </p:nvSpPr>
          <p:spPr>
            <a:xfrm>
              <a:off x="6511608" y="2687668"/>
              <a:ext cx="204383" cy="354925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ja-JP" altLang="en-US" sz="1600" b="1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5" name="正方形/長方形 14"/>
            <p:cNvSpPr/>
            <p:nvPr/>
          </p:nvSpPr>
          <p:spPr>
            <a:xfrm>
              <a:off x="5146814" y="3152999"/>
              <a:ext cx="305724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「平均偏差上半視野」に変わる</a:t>
              </a:r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1096111" y="4557296"/>
              <a:ext cx="27703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「平均下方</a:t>
              </a:r>
              <a:r>
                <a:rPr kumimoji="0" lang="en-US" altLang="ja-JP" sz="1600" dirty="0">
                  <a:solidFill>
                    <a:srgbClr val="FF0000"/>
                  </a:solidFill>
                  <a:latin typeface="Arial" charset="0"/>
                </a:rPr>
                <a:t>RNFL</a:t>
              </a:r>
              <a:r>
                <a:rPr kumimoji="0" lang="ja-JP" altLang="en-US" sz="1600" dirty="0">
                  <a:solidFill>
                    <a:srgbClr val="FF0000"/>
                  </a:solidFill>
                  <a:latin typeface="Arial" charset="0"/>
                </a:rPr>
                <a:t>」に変わる</a:t>
              </a:r>
            </a:p>
          </p:txBody>
        </p:sp>
      </p:grp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588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中期緑内障例</a:t>
            </a:r>
            <a:br>
              <a:rPr lang="en-US" altLang="ja-JP" dirty="0"/>
            </a:br>
            <a:r>
              <a:rPr lang="ja-JP" altLang="en-US" dirty="0"/>
              <a:t>　　</a:t>
            </a:r>
            <a:r>
              <a:rPr lang="en-US" altLang="ja-JP" dirty="0"/>
              <a:t>RNFL</a:t>
            </a:r>
            <a:r>
              <a:rPr lang="ja-JP" altLang="en-US" dirty="0"/>
              <a:t>菲薄化と視野が同時進行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網膜のリーク・進行が見られるケース</a:t>
            </a:r>
            <a:endParaRPr kumimoji="1" lang="en-US" altLang="ja-JP" dirty="0"/>
          </a:p>
          <a:p>
            <a:r>
              <a:rPr kumimoji="1" lang="ja-JP" altLang="en-US" dirty="0"/>
              <a:t>膜厚変化があり、それに対応した視野欠損があるケース</a:t>
            </a:r>
          </a:p>
        </p:txBody>
      </p:sp>
      <p:pic>
        <p:nvPicPr>
          <p:cNvPr id="7" name="コンテンツ プレースホルダー 4"/>
          <p:cNvPicPr>
            <a:picLocks noChangeAspect="1"/>
          </p:cNvPicPr>
          <p:nvPr/>
        </p:nvPicPr>
        <p:blipFill rotWithShape="1">
          <a:blip r:embed="rId2"/>
          <a:srcRect l="1162" t="6460" r="37883" b="42312"/>
          <a:stretch/>
        </p:blipFill>
        <p:spPr bwMode="auto">
          <a:xfrm>
            <a:off x="1990726" y="2358450"/>
            <a:ext cx="5652767" cy="3040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3" name="グループ化 32"/>
          <p:cNvGrpSpPr/>
          <p:nvPr/>
        </p:nvGrpSpPr>
        <p:grpSpPr>
          <a:xfrm>
            <a:off x="3255646" y="2578593"/>
            <a:ext cx="2088524" cy="595196"/>
            <a:chOff x="1731646" y="2578593"/>
            <a:chExt cx="2088524" cy="595196"/>
          </a:xfrm>
        </p:grpSpPr>
        <p:cxnSp>
          <p:nvCxnSpPr>
            <p:cNvPr id="9" name="直線矢印コネクタ 8"/>
            <p:cNvCxnSpPr/>
            <p:nvPr/>
          </p:nvCxnSpPr>
          <p:spPr bwMode="auto">
            <a:xfrm>
              <a:off x="1731646" y="2929949"/>
              <a:ext cx="1333500" cy="243840"/>
            </a:xfrm>
            <a:prstGeom prst="straightConnector1">
              <a:avLst/>
            </a:prstGeom>
            <a:solidFill>
              <a:schemeClr val="folHlink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" name="角丸四角形吹き出し 9"/>
            <p:cNvSpPr/>
            <p:nvPr/>
          </p:nvSpPr>
          <p:spPr>
            <a:xfrm>
              <a:off x="2401523" y="2578593"/>
              <a:ext cx="1418647" cy="289441"/>
            </a:xfrm>
            <a:prstGeom prst="wedgeRoundRectCallout">
              <a:avLst>
                <a:gd name="adj1" fmla="val -58569"/>
                <a:gd name="adj2" fmla="val 85081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②</a:t>
              </a:r>
              <a:r>
                <a:rPr lang="en-US" altLang="ja-JP" sz="1100" b="1" dirty="0">
                  <a:solidFill>
                    <a:srgbClr val="FF0000"/>
                  </a:solidFill>
                  <a:latin typeface="Arial"/>
                </a:rPr>
                <a:t>VFI</a:t>
              </a: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の沈下が顕著</a:t>
              </a:r>
            </a:p>
          </p:txBody>
        </p:sp>
      </p:grpSp>
      <p:sp>
        <p:nvSpPr>
          <p:cNvPr id="11" name="角丸四角形吹き出し 10"/>
          <p:cNvSpPr/>
          <p:nvPr/>
        </p:nvSpPr>
        <p:spPr>
          <a:xfrm>
            <a:off x="3390277" y="2251948"/>
            <a:ext cx="1122891" cy="289441"/>
          </a:xfrm>
          <a:prstGeom prst="wedgeRoundRectCallout">
            <a:avLst>
              <a:gd name="adj1" fmla="val -69926"/>
              <a:gd name="adj2" fmla="val 35061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①右眼（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OD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）</a:t>
            </a:r>
          </a:p>
        </p:txBody>
      </p:sp>
      <p:grpSp>
        <p:nvGrpSpPr>
          <p:cNvPr id="32" name="グループ化 31"/>
          <p:cNvGrpSpPr/>
          <p:nvPr/>
        </p:nvGrpSpPr>
        <p:grpSpPr>
          <a:xfrm>
            <a:off x="5490961" y="2640508"/>
            <a:ext cx="2317143" cy="510481"/>
            <a:chOff x="3966960" y="2640507"/>
            <a:chExt cx="2317143" cy="510481"/>
          </a:xfrm>
        </p:grpSpPr>
        <p:sp>
          <p:nvSpPr>
            <p:cNvPr id="12" name="角丸四角形吹き出し 11"/>
            <p:cNvSpPr/>
            <p:nvPr/>
          </p:nvSpPr>
          <p:spPr>
            <a:xfrm>
              <a:off x="4865456" y="2640507"/>
              <a:ext cx="1418647" cy="289441"/>
            </a:xfrm>
            <a:prstGeom prst="wedgeRoundRectCallout">
              <a:avLst>
                <a:gd name="adj1" fmla="val -58569"/>
                <a:gd name="adj2" fmla="val 85081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③</a:t>
              </a:r>
              <a:r>
                <a:rPr lang="en-US" altLang="ja-JP" sz="1100" b="1" dirty="0">
                  <a:solidFill>
                    <a:srgbClr val="FF0000"/>
                  </a:solidFill>
                  <a:latin typeface="Arial"/>
                </a:rPr>
                <a:t>MD</a:t>
              </a: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の沈下も顕著</a:t>
              </a:r>
            </a:p>
          </p:txBody>
        </p:sp>
        <p:cxnSp>
          <p:nvCxnSpPr>
            <p:cNvPr id="13" name="直線矢印コネクタ 12"/>
            <p:cNvCxnSpPr/>
            <p:nvPr/>
          </p:nvCxnSpPr>
          <p:spPr bwMode="auto">
            <a:xfrm>
              <a:off x="3966960" y="2907148"/>
              <a:ext cx="1333500" cy="243840"/>
            </a:xfrm>
            <a:prstGeom prst="straightConnector1">
              <a:avLst/>
            </a:prstGeom>
            <a:solidFill>
              <a:schemeClr val="folHlink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4" name="グループ化 33"/>
          <p:cNvGrpSpPr/>
          <p:nvPr/>
        </p:nvGrpSpPr>
        <p:grpSpPr>
          <a:xfrm>
            <a:off x="3006840" y="3393933"/>
            <a:ext cx="2410716" cy="480540"/>
            <a:chOff x="1482840" y="3393933"/>
            <a:chExt cx="2410716" cy="480540"/>
          </a:xfrm>
        </p:grpSpPr>
        <p:sp>
          <p:nvSpPr>
            <p:cNvPr id="14" name="角丸四角形吹き出し 13"/>
            <p:cNvSpPr/>
            <p:nvPr/>
          </p:nvSpPr>
          <p:spPr>
            <a:xfrm>
              <a:off x="2328137" y="3393933"/>
              <a:ext cx="1565419" cy="289441"/>
            </a:xfrm>
            <a:prstGeom prst="wedgeRoundRectCallout">
              <a:avLst>
                <a:gd name="adj1" fmla="val -58569"/>
                <a:gd name="adj2" fmla="val 85081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④平均</a:t>
              </a:r>
              <a:r>
                <a:rPr lang="en-US" altLang="ja-JP" sz="1100" b="1" dirty="0">
                  <a:solidFill>
                    <a:srgbClr val="FF0000"/>
                  </a:solidFill>
                  <a:latin typeface="Arial"/>
                </a:rPr>
                <a:t>RNFL</a:t>
              </a: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厚も沈下</a:t>
              </a:r>
            </a:p>
          </p:txBody>
        </p:sp>
        <p:cxnSp>
          <p:nvCxnSpPr>
            <p:cNvPr id="15" name="直線矢印コネクタ 14"/>
            <p:cNvCxnSpPr/>
            <p:nvPr/>
          </p:nvCxnSpPr>
          <p:spPr bwMode="auto">
            <a:xfrm>
              <a:off x="1482840" y="3783092"/>
              <a:ext cx="1434951" cy="91381"/>
            </a:xfrm>
            <a:prstGeom prst="straightConnector1">
              <a:avLst/>
            </a:prstGeom>
            <a:solidFill>
              <a:schemeClr val="folHlink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7" name="角丸四角形吹き出し 16"/>
          <p:cNvSpPr/>
          <p:nvPr/>
        </p:nvSpPr>
        <p:spPr>
          <a:xfrm>
            <a:off x="6985794" y="5592244"/>
            <a:ext cx="3475631" cy="289441"/>
          </a:xfrm>
          <a:prstGeom prst="wedgeRoundRectCallout">
            <a:avLst>
              <a:gd name="adj1" fmla="val -50307"/>
              <a:gd name="adj2" fmla="val -155743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⑧視野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-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マップで同様の箇所が連動して菲薄化が進行</a:t>
            </a:r>
          </a:p>
        </p:txBody>
      </p:sp>
      <p:grpSp>
        <p:nvGrpSpPr>
          <p:cNvPr id="31" name="グループ化 30"/>
          <p:cNvGrpSpPr/>
          <p:nvPr/>
        </p:nvGrpSpPr>
        <p:grpSpPr>
          <a:xfrm>
            <a:off x="5550694" y="2706980"/>
            <a:ext cx="4740022" cy="1634965"/>
            <a:chOff x="3884713" y="2976275"/>
            <a:chExt cx="4740022" cy="1634965"/>
          </a:xfrm>
        </p:grpSpPr>
        <p:grpSp>
          <p:nvGrpSpPr>
            <p:cNvPr id="30" name="グループ化 29"/>
            <p:cNvGrpSpPr/>
            <p:nvPr/>
          </p:nvGrpSpPr>
          <p:grpSpPr>
            <a:xfrm>
              <a:off x="3884713" y="3445391"/>
              <a:ext cx="4713352" cy="1165849"/>
              <a:chOff x="3884713" y="3445391"/>
              <a:chExt cx="4713352" cy="1165849"/>
            </a:xfrm>
          </p:grpSpPr>
          <p:pic>
            <p:nvPicPr>
              <p:cNvPr id="19" name="コンテンツ プレースホルダー 4"/>
              <p:cNvPicPr>
                <a:picLocks noChangeAspect="1"/>
              </p:cNvPicPr>
              <p:nvPr/>
            </p:nvPicPr>
            <p:blipFill rotWithShape="1">
              <a:blip r:embed="rId2"/>
              <a:srcRect l="35913" t="23856" r="38342" b="63947"/>
              <a:stretch/>
            </p:blipFill>
            <p:spPr bwMode="auto">
              <a:xfrm>
                <a:off x="4752810" y="3445391"/>
                <a:ext cx="3845255" cy="1165849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21" name="直線コネクタ 20"/>
              <p:cNvCxnSpPr/>
              <p:nvPr/>
            </p:nvCxnSpPr>
            <p:spPr bwMode="auto">
              <a:xfrm flipH="1">
                <a:off x="3884713" y="3445391"/>
                <a:ext cx="868098" cy="398895"/>
              </a:xfrm>
              <a:prstGeom prst="line">
                <a:avLst/>
              </a:prstGeom>
              <a:solidFill>
                <a:schemeClr val="folHlink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6" name="直線コネクタ 25"/>
              <p:cNvCxnSpPr/>
              <p:nvPr/>
            </p:nvCxnSpPr>
            <p:spPr bwMode="auto">
              <a:xfrm flipH="1" flipV="1">
                <a:off x="3884713" y="4322184"/>
                <a:ext cx="868098" cy="289056"/>
              </a:xfrm>
              <a:prstGeom prst="line">
                <a:avLst/>
              </a:prstGeom>
              <a:solidFill>
                <a:schemeClr val="folHlink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18" name="角丸四角形吹き出し 17"/>
            <p:cNvSpPr/>
            <p:nvPr/>
          </p:nvSpPr>
          <p:spPr>
            <a:xfrm>
              <a:off x="6031564" y="2976275"/>
              <a:ext cx="2593171" cy="476726"/>
            </a:xfrm>
            <a:prstGeom prst="wedgeRoundRectCallout">
              <a:avLst>
                <a:gd name="adj1" fmla="val -52052"/>
                <a:gd name="adj2" fmla="val 183854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⑤</a:t>
              </a:r>
              <a:r>
                <a:rPr lang="en-US" altLang="ja-JP" sz="1100" b="1" dirty="0">
                  <a:solidFill>
                    <a:srgbClr val="FF0000"/>
                  </a:solidFill>
                  <a:latin typeface="Arial"/>
                </a:rPr>
                <a:t>TSNIT</a:t>
              </a: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（鼻側→上方→下方→鼻側）</a:t>
              </a:r>
              <a:br>
                <a:rPr lang="en-US" altLang="ja-JP" sz="1100" b="1" dirty="0">
                  <a:solidFill>
                    <a:srgbClr val="FF0000"/>
                  </a:solidFill>
                  <a:latin typeface="Arial"/>
                </a:rPr>
              </a:b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　で鼻側→上方にかけて進行を確認</a:t>
              </a:r>
            </a:p>
          </p:txBody>
        </p:sp>
      </p:grpSp>
      <p:sp>
        <p:nvSpPr>
          <p:cNvPr id="43" name="正方形/長方形 42"/>
          <p:cNvSpPr/>
          <p:nvPr/>
        </p:nvSpPr>
        <p:spPr>
          <a:xfrm>
            <a:off x="3410962" y="6260222"/>
            <a:ext cx="53543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⑧構造・機能の低下を伴う中期の緑内障と考えられる。</a:t>
            </a:r>
          </a:p>
        </p:txBody>
      </p:sp>
      <p:sp>
        <p:nvSpPr>
          <p:cNvPr id="28" name="角丸四角形吹き出し 27"/>
          <p:cNvSpPr/>
          <p:nvPr/>
        </p:nvSpPr>
        <p:spPr>
          <a:xfrm>
            <a:off x="1687980" y="5501873"/>
            <a:ext cx="2073884" cy="476726"/>
          </a:xfrm>
          <a:prstGeom prst="wedgeRoundRectCallout">
            <a:avLst>
              <a:gd name="adj1" fmla="val 11041"/>
              <a:gd name="adj2" fmla="val -95272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⑥ベースラインが、</a:t>
            </a:r>
            <a:br>
              <a:rPr lang="en-US" altLang="ja-JP" sz="1100" b="1" dirty="0">
                <a:solidFill>
                  <a:srgbClr val="FF0000"/>
                </a:solidFill>
                <a:latin typeface="Arial"/>
              </a:rPr>
            </a:b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初回と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2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回目の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2</a:t>
            </a:r>
            <a:r>
              <a:rPr lang="ja-JP" altLang="en-US" sz="1100" b="1" dirty="0" err="1">
                <a:solidFill>
                  <a:srgbClr val="FF0000"/>
                </a:solidFill>
                <a:latin typeface="Arial"/>
              </a:rPr>
              <a:t>つで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自動選択</a:t>
            </a:r>
          </a:p>
        </p:txBody>
      </p:sp>
      <p:grpSp>
        <p:nvGrpSpPr>
          <p:cNvPr id="29" name="グループ化 28"/>
          <p:cNvGrpSpPr/>
          <p:nvPr/>
        </p:nvGrpSpPr>
        <p:grpSpPr>
          <a:xfrm>
            <a:off x="7643492" y="4505643"/>
            <a:ext cx="2817932" cy="851297"/>
            <a:chOff x="6085547" y="4391017"/>
            <a:chExt cx="2817932" cy="851297"/>
          </a:xfrm>
        </p:grpSpPr>
        <p:sp>
          <p:nvSpPr>
            <p:cNvPr id="35" name="角丸四角形吹き出し 34"/>
            <p:cNvSpPr/>
            <p:nvPr/>
          </p:nvSpPr>
          <p:spPr>
            <a:xfrm>
              <a:off x="6085547" y="4391017"/>
              <a:ext cx="2817932" cy="851297"/>
            </a:xfrm>
            <a:prstGeom prst="wedgeRoundRectCallout">
              <a:avLst>
                <a:gd name="adj1" fmla="val -46438"/>
                <a:gd name="adj2" fmla="val -102257"/>
                <a:gd name="adj3" fmla="val 1666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黒実線・・・ベースライン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1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黒点線・・・ベースライン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2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青実線・・・指定した検査</a:t>
              </a: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朱色域・・・進行・乖離</a:t>
              </a:r>
            </a:p>
          </p:txBody>
        </p:sp>
        <p:cxnSp>
          <p:nvCxnSpPr>
            <p:cNvPr id="36" name="直線コネクタ 35"/>
            <p:cNvCxnSpPr/>
            <p:nvPr/>
          </p:nvCxnSpPr>
          <p:spPr bwMode="auto">
            <a:xfrm>
              <a:off x="6201980" y="4541290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8" name="直線コネクタ 37"/>
            <p:cNvCxnSpPr/>
            <p:nvPr/>
          </p:nvCxnSpPr>
          <p:spPr bwMode="auto">
            <a:xfrm>
              <a:off x="6206741" y="4706211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tx1"/>
              </a:solidFill>
              <a:prstDash val="sysDash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4" name="直線コネクタ 43"/>
            <p:cNvCxnSpPr/>
            <p:nvPr/>
          </p:nvCxnSpPr>
          <p:spPr bwMode="auto">
            <a:xfrm>
              <a:off x="6206740" y="4879427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5" name="正方形/長方形 44"/>
            <p:cNvSpPr/>
            <p:nvPr/>
          </p:nvSpPr>
          <p:spPr>
            <a:xfrm>
              <a:off x="6252488" y="4886380"/>
              <a:ext cx="184730" cy="338554"/>
            </a:xfrm>
            <a:prstGeom prst="rect">
              <a:avLst/>
            </a:prstGeom>
            <a:solidFill>
              <a:srgbClr val="C00000"/>
            </a:solidFill>
          </p:spPr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ja-JP" altLang="en-US" sz="1600" b="1" dirty="0">
                <a:solidFill>
                  <a:srgbClr val="FF0000"/>
                </a:solidFill>
                <a:latin typeface="Arial" charset="0"/>
              </a:endParaRPr>
            </a:p>
          </p:txBody>
        </p:sp>
      </p:grpSp>
      <p:sp>
        <p:nvSpPr>
          <p:cNvPr id="46" name="角丸四角形吹き出し 45"/>
          <p:cNvSpPr/>
          <p:nvPr/>
        </p:nvSpPr>
        <p:spPr>
          <a:xfrm>
            <a:off x="4487639" y="5311317"/>
            <a:ext cx="2367379" cy="851297"/>
          </a:xfrm>
          <a:prstGeom prst="wedgeRoundRectCallout">
            <a:avLst>
              <a:gd name="adj1" fmla="val -36565"/>
              <a:gd name="adj2" fmla="val -63823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⑦黄色が出る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→次回赤になり、黄色が増える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→黄色が赤に、黄色が増える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＝菲薄化が進行している。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452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/>
          <a:srcRect l="3809" t="8958" r="40134" b="43750"/>
          <a:stretch/>
        </p:blipFill>
        <p:spPr>
          <a:xfrm>
            <a:off x="1990965" y="2361338"/>
            <a:ext cx="5614208" cy="3031316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Structure–Function GPA</a:t>
            </a: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</a:t>
            </a:r>
            <a:br>
              <a:rPr lang="en-US" altLang="ja-JP" dirty="0"/>
            </a:br>
            <a:r>
              <a:rPr lang="ja-JP" altLang="en-US" dirty="0"/>
              <a:t>　</a:t>
            </a:r>
            <a:r>
              <a:rPr lang="en-US" altLang="ja-JP" dirty="0" err="1"/>
              <a:t>Preperimetric</a:t>
            </a:r>
            <a:r>
              <a:rPr lang="en-US" altLang="ja-JP" dirty="0"/>
              <a:t> Glaucoma</a:t>
            </a:r>
            <a:r>
              <a:rPr lang="ja-JP" altLang="en-US" dirty="0"/>
              <a:t>例</a:t>
            </a:r>
            <a:br>
              <a:rPr lang="en-US" altLang="ja-JP" dirty="0"/>
            </a:br>
            <a:r>
              <a:rPr lang="ja-JP" altLang="en-US" dirty="0"/>
              <a:t>　　視野に影響はないが</a:t>
            </a:r>
            <a:r>
              <a:rPr lang="en-US" altLang="ja-JP" dirty="0"/>
              <a:t>RNFL</a:t>
            </a:r>
            <a:r>
              <a:rPr lang="ja-JP" altLang="en-US" dirty="0"/>
              <a:t>菲薄化が進行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網膜のリーク・進行が見られるケース</a:t>
            </a:r>
            <a:endParaRPr kumimoji="1" lang="en-US" altLang="ja-JP" dirty="0"/>
          </a:p>
          <a:p>
            <a:r>
              <a:rPr kumimoji="1" lang="ja-JP" altLang="en-US" dirty="0"/>
              <a:t>膜厚変化があり、それに対応した視野欠損があるケース</a:t>
            </a:r>
          </a:p>
        </p:txBody>
      </p:sp>
      <p:sp>
        <p:nvSpPr>
          <p:cNvPr id="10" name="角丸四角形吹き出し 9"/>
          <p:cNvSpPr/>
          <p:nvPr/>
        </p:nvSpPr>
        <p:spPr>
          <a:xfrm>
            <a:off x="3901836" y="2971117"/>
            <a:ext cx="1274853" cy="289441"/>
          </a:xfrm>
          <a:prstGeom prst="wedgeRoundRectCallout">
            <a:avLst>
              <a:gd name="adj1" fmla="val -32250"/>
              <a:gd name="adj2" fmla="val -64981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②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VFI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の沈下なし</a:t>
            </a:r>
          </a:p>
        </p:txBody>
      </p:sp>
      <p:sp>
        <p:nvSpPr>
          <p:cNvPr id="11" name="角丸四角形吹き出し 10"/>
          <p:cNvSpPr/>
          <p:nvPr/>
        </p:nvSpPr>
        <p:spPr>
          <a:xfrm>
            <a:off x="3394362" y="2251948"/>
            <a:ext cx="1114720" cy="289441"/>
          </a:xfrm>
          <a:prstGeom prst="wedgeRoundRectCallout">
            <a:avLst>
              <a:gd name="adj1" fmla="val -69926"/>
              <a:gd name="adj2" fmla="val 35061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①左眼（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OS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）</a:t>
            </a:r>
          </a:p>
        </p:txBody>
      </p:sp>
      <p:sp>
        <p:nvSpPr>
          <p:cNvPr id="12" name="角丸四角形吹き出し 11"/>
          <p:cNvSpPr/>
          <p:nvPr/>
        </p:nvSpPr>
        <p:spPr>
          <a:xfrm>
            <a:off x="6461354" y="2640508"/>
            <a:ext cx="1274853" cy="289441"/>
          </a:xfrm>
          <a:prstGeom prst="wedgeRoundRectCallout">
            <a:avLst>
              <a:gd name="adj1" fmla="val -58569"/>
              <a:gd name="adj2" fmla="val 85081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③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MD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の沈下なし</a:t>
            </a:r>
          </a:p>
        </p:txBody>
      </p:sp>
      <p:grpSp>
        <p:nvGrpSpPr>
          <p:cNvPr id="34" name="グループ化 33"/>
          <p:cNvGrpSpPr/>
          <p:nvPr/>
        </p:nvGrpSpPr>
        <p:grpSpPr>
          <a:xfrm>
            <a:off x="3006841" y="3393933"/>
            <a:ext cx="2410715" cy="480540"/>
            <a:chOff x="1482840" y="3393933"/>
            <a:chExt cx="2410715" cy="480540"/>
          </a:xfrm>
        </p:grpSpPr>
        <p:sp>
          <p:nvSpPr>
            <p:cNvPr id="14" name="角丸四角形吹き出し 13"/>
            <p:cNvSpPr/>
            <p:nvPr/>
          </p:nvSpPr>
          <p:spPr>
            <a:xfrm>
              <a:off x="2328136" y="3393933"/>
              <a:ext cx="1565419" cy="289441"/>
            </a:xfrm>
            <a:prstGeom prst="wedgeRoundRectCallout">
              <a:avLst>
                <a:gd name="adj1" fmla="val -58569"/>
                <a:gd name="adj2" fmla="val 85081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④平均</a:t>
              </a:r>
              <a:r>
                <a:rPr lang="en-US" altLang="ja-JP" sz="1100" b="1" dirty="0">
                  <a:solidFill>
                    <a:srgbClr val="FF0000"/>
                  </a:solidFill>
                  <a:latin typeface="Arial"/>
                </a:rPr>
                <a:t>RNFL</a:t>
              </a:r>
              <a:r>
                <a:rPr lang="ja-JP" altLang="en-US" sz="1100" b="1" dirty="0">
                  <a:solidFill>
                    <a:srgbClr val="FF0000"/>
                  </a:solidFill>
                  <a:latin typeface="Arial"/>
                </a:rPr>
                <a:t>厚は沈下</a:t>
              </a:r>
            </a:p>
          </p:txBody>
        </p:sp>
        <p:cxnSp>
          <p:nvCxnSpPr>
            <p:cNvPr id="15" name="直線矢印コネクタ 14"/>
            <p:cNvCxnSpPr/>
            <p:nvPr/>
          </p:nvCxnSpPr>
          <p:spPr bwMode="auto">
            <a:xfrm>
              <a:off x="1482840" y="3783092"/>
              <a:ext cx="1434951" cy="91381"/>
            </a:xfrm>
            <a:prstGeom prst="straightConnector1">
              <a:avLst/>
            </a:prstGeom>
            <a:solidFill>
              <a:schemeClr val="folHlink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7" name="角丸四角形吹き出し 16"/>
          <p:cNvSpPr/>
          <p:nvPr/>
        </p:nvSpPr>
        <p:spPr>
          <a:xfrm>
            <a:off x="7056469" y="5489681"/>
            <a:ext cx="3525325" cy="289441"/>
          </a:xfrm>
          <a:prstGeom prst="wedgeRoundRectCallout">
            <a:avLst>
              <a:gd name="adj1" fmla="val -48502"/>
              <a:gd name="adj2" fmla="val -124855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⑧視野は変化ないのに、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RNFL</a:t>
            </a:r>
            <a:r>
              <a:rPr lang="ja-JP" altLang="en-US" sz="1100" b="1" dirty="0" err="1">
                <a:solidFill>
                  <a:srgbClr val="FF0000"/>
                </a:solidFill>
                <a:latin typeface="Arial"/>
              </a:rPr>
              <a:t>は菲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薄化の進行が顕著</a:t>
            </a:r>
          </a:p>
        </p:txBody>
      </p:sp>
      <p:grpSp>
        <p:nvGrpSpPr>
          <p:cNvPr id="5" name="グループ化 4"/>
          <p:cNvGrpSpPr/>
          <p:nvPr/>
        </p:nvGrpSpPr>
        <p:grpSpPr>
          <a:xfrm>
            <a:off x="5550694" y="3137180"/>
            <a:ext cx="4754064" cy="1206173"/>
            <a:chOff x="4026694" y="3137179"/>
            <a:chExt cx="4754064" cy="1206173"/>
          </a:xfrm>
        </p:grpSpPr>
        <p:pic>
          <p:nvPicPr>
            <p:cNvPr id="29" name="図 28"/>
            <p:cNvPicPr>
              <a:picLocks noChangeAspect="1"/>
            </p:cNvPicPr>
            <p:nvPr/>
          </p:nvPicPr>
          <p:blipFill rotWithShape="1">
            <a:blip r:embed="rId2"/>
            <a:srcRect l="35857" t="25021" r="40134" b="63686"/>
            <a:stretch/>
          </p:blipFill>
          <p:spPr>
            <a:xfrm>
              <a:off x="4901521" y="3177504"/>
              <a:ext cx="3872508" cy="116584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31" name="グループ化 30"/>
            <p:cNvGrpSpPr/>
            <p:nvPr/>
          </p:nvGrpSpPr>
          <p:grpSpPr>
            <a:xfrm>
              <a:off x="4026694" y="3137179"/>
              <a:ext cx="4754064" cy="1204765"/>
              <a:chOff x="3884713" y="3406475"/>
              <a:chExt cx="4754064" cy="1204765"/>
            </a:xfrm>
          </p:grpSpPr>
          <p:grpSp>
            <p:nvGrpSpPr>
              <p:cNvPr id="30" name="グループ化 29"/>
              <p:cNvGrpSpPr/>
              <p:nvPr/>
            </p:nvGrpSpPr>
            <p:grpSpPr>
              <a:xfrm>
                <a:off x="3884713" y="3445391"/>
                <a:ext cx="868098" cy="1165849"/>
                <a:chOff x="3884713" y="3445391"/>
                <a:chExt cx="868098" cy="1165849"/>
              </a:xfrm>
            </p:grpSpPr>
            <p:cxnSp>
              <p:nvCxnSpPr>
                <p:cNvPr id="21" name="直線コネクタ 20"/>
                <p:cNvCxnSpPr/>
                <p:nvPr/>
              </p:nvCxnSpPr>
              <p:spPr bwMode="auto">
                <a:xfrm flipH="1">
                  <a:off x="3884713" y="3445391"/>
                  <a:ext cx="868098" cy="398895"/>
                </a:xfrm>
                <a:prstGeom prst="line">
                  <a:avLst/>
                </a:prstGeom>
                <a:solidFill>
                  <a:schemeClr val="folHlink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6" name="直線コネクタ 25"/>
                <p:cNvCxnSpPr/>
                <p:nvPr/>
              </p:nvCxnSpPr>
              <p:spPr bwMode="auto">
                <a:xfrm flipH="1" flipV="1">
                  <a:off x="3884713" y="4322184"/>
                  <a:ext cx="868098" cy="289056"/>
                </a:xfrm>
                <a:prstGeom prst="line">
                  <a:avLst/>
                </a:prstGeom>
                <a:solidFill>
                  <a:schemeClr val="folHlink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8" name="角丸四角形吹き出し 17"/>
              <p:cNvSpPr/>
              <p:nvPr/>
            </p:nvSpPr>
            <p:spPr>
              <a:xfrm>
                <a:off x="6045606" y="3406475"/>
                <a:ext cx="2593171" cy="476726"/>
              </a:xfrm>
              <a:prstGeom prst="wedgeRoundRectCallout">
                <a:avLst>
                  <a:gd name="adj1" fmla="val 13574"/>
                  <a:gd name="adj2" fmla="val 93278"/>
                  <a:gd name="adj3" fmla="val 16667"/>
                </a:avLst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rtlCol="0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ja-JP" altLang="en-US" sz="1100" b="1" dirty="0">
                    <a:solidFill>
                      <a:srgbClr val="FF0000"/>
                    </a:solidFill>
                    <a:latin typeface="Arial"/>
                  </a:rPr>
                  <a:t>⑤</a:t>
                </a:r>
                <a:r>
                  <a:rPr lang="en-US" altLang="ja-JP" sz="1100" b="1" dirty="0">
                    <a:solidFill>
                      <a:srgbClr val="FF0000"/>
                    </a:solidFill>
                    <a:latin typeface="Arial"/>
                  </a:rPr>
                  <a:t>TSNIT</a:t>
                </a:r>
                <a:r>
                  <a:rPr lang="ja-JP" altLang="en-US" sz="1100" b="1" dirty="0">
                    <a:solidFill>
                      <a:srgbClr val="FF0000"/>
                    </a:solidFill>
                    <a:latin typeface="Arial"/>
                  </a:rPr>
                  <a:t>（鼻側→上方→下方→鼻側）</a:t>
                </a:r>
                <a:br>
                  <a:rPr lang="en-US" altLang="ja-JP" sz="1100" b="1" dirty="0">
                    <a:solidFill>
                      <a:srgbClr val="FF0000"/>
                    </a:solidFill>
                    <a:latin typeface="Arial"/>
                  </a:rPr>
                </a:br>
                <a:r>
                  <a:rPr lang="ja-JP" altLang="en-US" sz="1100" b="1" dirty="0">
                    <a:solidFill>
                      <a:srgbClr val="FF0000"/>
                    </a:solidFill>
                    <a:latin typeface="Arial"/>
                  </a:rPr>
                  <a:t>　で上方→鼻側にかけて進行を確認</a:t>
                </a:r>
              </a:p>
            </p:txBody>
          </p:sp>
        </p:grpSp>
      </p:grpSp>
      <p:sp>
        <p:nvSpPr>
          <p:cNvPr id="35" name="正方形/長方形 34"/>
          <p:cNvSpPr/>
          <p:nvPr/>
        </p:nvSpPr>
        <p:spPr>
          <a:xfrm>
            <a:off x="3852137" y="6255972"/>
            <a:ext cx="40062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⑧</a:t>
            </a:r>
            <a:r>
              <a:rPr kumimoji="0" lang="en-US" altLang="ja-JP" sz="1600" b="1" dirty="0" err="1">
                <a:solidFill>
                  <a:srgbClr val="FF0000"/>
                </a:solidFill>
                <a:latin typeface="Arial" charset="0"/>
              </a:rPr>
              <a:t>Preperimetric</a:t>
            </a:r>
            <a:r>
              <a:rPr kumimoji="0" lang="en-US" altLang="ja-JP" sz="1600" b="1" dirty="0">
                <a:solidFill>
                  <a:srgbClr val="FF0000"/>
                </a:solidFill>
                <a:latin typeface="Arial" charset="0"/>
              </a:rPr>
              <a:t> Glaucoma</a:t>
            </a: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と考えられる</a:t>
            </a:r>
          </a:p>
        </p:txBody>
      </p:sp>
      <p:grpSp>
        <p:nvGrpSpPr>
          <p:cNvPr id="3" name="グループ化 2"/>
          <p:cNvGrpSpPr/>
          <p:nvPr/>
        </p:nvGrpSpPr>
        <p:grpSpPr>
          <a:xfrm>
            <a:off x="7609547" y="4391018"/>
            <a:ext cx="2817932" cy="851297"/>
            <a:chOff x="6085547" y="4391017"/>
            <a:chExt cx="2817932" cy="851297"/>
          </a:xfrm>
        </p:grpSpPr>
        <p:sp>
          <p:nvSpPr>
            <p:cNvPr id="27" name="角丸四角形吹き出し 26"/>
            <p:cNvSpPr/>
            <p:nvPr/>
          </p:nvSpPr>
          <p:spPr>
            <a:xfrm>
              <a:off x="6085547" y="4391017"/>
              <a:ext cx="2817932" cy="851297"/>
            </a:xfrm>
            <a:prstGeom prst="wedgeRoundRectCallout">
              <a:avLst>
                <a:gd name="adj1" fmla="val 13305"/>
                <a:gd name="adj2" fmla="val -83183"/>
                <a:gd name="adj3" fmla="val 1666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黒実線・・・ベースライン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1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黒点線・・・ベースライン</a:t>
              </a:r>
              <a:r>
                <a:rPr lang="en-US" altLang="ja-JP" sz="1100" b="1" dirty="0">
                  <a:solidFill>
                    <a:srgbClr val="000000"/>
                  </a:solidFill>
                  <a:latin typeface="Arial"/>
                </a:rPr>
                <a:t>2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青実線・・・指定した検査</a:t>
              </a:r>
              <a:endParaRPr lang="en-US" altLang="ja-JP" sz="1100" b="1" dirty="0">
                <a:solidFill>
                  <a:srgbClr val="000000"/>
                </a:solidFill>
                <a:latin typeface="Arial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en-US" sz="1100" b="1" dirty="0">
                  <a:solidFill>
                    <a:srgbClr val="000000"/>
                  </a:solidFill>
                  <a:latin typeface="Arial"/>
                </a:rPr>
                <a:t>　　朱色域・・・進行・乖離</a:t>
              </a:r>
            </a:p>
          </p:txBody>
        </p:sp>
        <p:cxnSp>
          <p:nvCxnSpPr>
            <p:cNvPr id="28" name="直線コネクタ 27"/>
            <p:cNvCxnSpPr/>
            <p:nvPr/>
          </p:nvCxnSpPr>
          <p:spPr bwMode="auto">
            <a:xfrm>
              <a:off x="6201980" y="4541290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2" name="直線コネクタ 31"/>
            <p:cNvCxnSpPr/>
            <p:nvPr/>
          </p:nvCxnSpPr>
          <p:spPr bwMode="auto">
            <a:xfrm>
              <a:off x="6206741" y="4706211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tx1"/>
              </a:solidFill>
              <a:prstDash val="sysDash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" name="直線コネクタ 32"/>
            <p:cNvCxnSpPr/>
            <p:nvPr/>
          </p:nvCxnSpPr>
          <p:spPr bwMode="auto">
            <a:xfrm>
              <a:off x="6206740" y="4879427"/>
              <a:ext cx="276225" cy="0"/>
            </a:xfrm>
            <a:prstGeom prst="line">
              <a:avLst/>
            </a:prstGeom>
            <a:solidFill>
              <a:schemeClr val="folHlink"/>
            </a:solidFill>
            <a:ln w="19050" cap="flat" cmpd="sng" algn="ctr">
              <a:solidFill>
                <a:schemeClr val="folHlink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6" name="正方形/長方形 35"/>
            <p:cNvSpPr/>
            <p:nvPr/>
          </p:nvSpPr>
          <p:spPr>
            <a:xfrm>
              <a:off x="6252488" y="4886380"/>
              <a:ext cx="184730" cy="338554"/>
            </a:xfrm>
            <a:prstGeom prst="rect">
              <a:avLst/>
            </a:prstGeom>
            <a:solidFill>
              <a:srgbClr val="C00000"/>
            </a:solidFill>
          </p:spPr>
          <p:txBody>
            <a:bodyPr wrap="none" rtlCol="0" anchor="ctr"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ja-JP" altLang="en-US" sz="1600" b="1" dirty="0">
                <a:solidFill>
                  <a:srgbClr val="FF0000"/>
                </a:solidFill>
                <a:latin typeface="Arial" charset="0"/>
              </a:endParaRPr>
            </a:p>
          </p:txBody>
        </p:sp>
      </p:grpSp>
      <p:sp>
        <p:nvSpPr>
          <p:cNvPr id="38" name="角丸四角形吹き出し 37"/>
          <p:cNvSpPr/>
          <p:nvPr/>
        </p:nvSpPr>
        <p:spPr>
          <a:xfrm>
            <a:off x="1938925" y="5398550"/>
            <a:ext cx="2750165" cy="476726"/>
          </a:xfrm>
          <a:prstGeom prst="wedgeRoundRectCallout">
            <a:avLst>
              <a:gd name="adj1" fmla="val -12869"/>
              <a:gd name="adj2" fmla="val -172096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⑥（見えていないが）ベースラインが、</a:t>
            </a:r>
            <a:br>
              <a:rPr lang="en-US" altLang="ja-JP" sz="1100" b="1" dirty="0">
                <a:solidFill>
                  <a:srgbClr val="FF0000"/>
                </a:solidFill>
                <a:latin typeface="Arial"/>
              </a:rPr>
            </a:b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初回と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2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回目の</a:t>
            </a:r>
            <a:r>
              <a:rPr lang="en-US" altLang="ja-JP" sz="1100" b="1" dirty="0">
                <a:solidFill>
                  <a:srgbClr val="FF0000"/>
                </a:solidFill>
                <a:latin typeface="Arial"/>
              </a:rPr>
              <a:t>2</a:t>
            </a:r>
            <a:r>
              <a:rPr lang="ja-JP" altLang="en-US" sz="1100" b="1" dirty="0" err="1">
                <a:solidFill>
                  <a:srgbClr val="FF0000"/>
                </a:solidFill>
                <a:latin typeface="Arial"/>
              </a:rPr>
              <a:t>つで</a:t>
            </a: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自動選択</a:t>
            </a:r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  <p:sp>
        <p:nvSpPr>
          <p:cNvPr id="43" name="角丸四角形吹き出し 42"/>
          <p:cNvSpPr/>
          <p:nvPr/>
        </p:nvSpPr>
        <p:spPr>
          <a:xfrm>
            <a:off x="4689090" y="5334726"/>
            <a:ext cx="2367379" cy="851297"/>
          </a:xfrm>
          <a:prstGeom prst="wedgeRoundRectCallout">
            <a:avLst>
              <a:gd name="adj1" fmla="val -36565"/>
              <a:gd name="adj2" fmla="val -63823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⑦黄色が出る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→次回赤になり、黄色が増える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→黄色が赤に、黄色が増える</a:t>
            </a:r>
            <a:endParaRPr lang="en-US" altLang="ja-JP" sz="1100" b="1" dirty="0">
              <a:solidFill>
                <a:srgbClr val="FF0000"/>
              </a:solidFill>
              <a:latin typeface="Ari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1100" b="1" dirty="0">
                <a:solidFill>
                  <a:srgbClr val="FF0000"/>
                </a:solidFill>
                <a:latin typeface="Arial"/>
              </a:rPr>
              <a:t>　＝菲薄化が進行している。</a:t>
            </a:r>
          </a:p>
        </p:txBody>
      </p:sp>
    </p:spTree>
    <p:extLst>
      <p:ext uri="{BB962C8B-B14F-4D97-AF65-F5344CB8AC3E}">
        <p14:creationId xmlns:p14="http://schemas.microsoft.com/office/powerpoint/2010/main" val="205865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990725" y="307975"/>
            <a:ext cx="6601732" cy="941388"/>
          </a:xfrm>
        </p:spPr>
        <p:txBody>
          <a:bodyPr/>
          <a:lstStyle/>
          <a:p>
            <a:r>
              <a:rPr lang="en-US" altLang="ja-JP" dirty="0"/>
              <a:t>Structure–Function GPA</a:t>
            </a:r>
            <a:br>
              <a:rPr lang="en-US" altLang="ja-JP" dirty="0"/>
            </a:br>
            <a:r>
              <a:rPr lang="ja-JP" altLang="en-US" dirty="0"/>
              <a:t>（構造</a:t>
            </a:r>
            <a:r>
              <a:rPr lang="en-US" altLang="ja-JP" dirty="0"/>
              <a:t>-</a:t>
            </a:r>
            <a:r>
              <a:rPr lang="ja-JP" altLang="en-US" dirty="0"/>
              <a:t>機能 </a:t>
            </a:r>
            <a:r>
              <a:rPr lang="en-US" altLang="ja-JP" dirty="0"/>
              <a:t>GPA</a:t>
            </a:r>
            <a:r>
              <a:rPr lang="ja-JP" altLang="en-US" dirty="0"/>
              <a:t>）レポート</a:t>
            </a:r>
            <a:endParaRPr kumimoji="1" lang="ja-JP" altLang="en-US" dirty="0"/>
          </a:p>
        </p:txBody>
      </p:sp>
      <p:pic>
        <p:nvPicPr>
          <p:cNvPr id="2053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899" y="1466791"/>
            <a:ext cx="3590101" cy="446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02221"/>
            <a:ext cx="3489235" cy="4457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726" y="5820569"/>
            <a:ext cx="2771401" cy="689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10278150" y="-7828"/>
            <a:ext cx="370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2400" dirty="0">
                <a:solidFill>
                  <a:srgbClr val="000000"/>
                </a:solidFill>
                <a:latin typeface="Arial" charset="0"/>
              </a:rPr>
              <a:t>●</a:t>
            </a:r>
            <a:endParaRPr kumimoji="0" lang="ja-JP" altLang="en-US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5017513" y="5820569"/>
            <a:ext cx="51035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113" indent="-26511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1600" b="1" dirty="0">
                <a:solidFill>
                  <a:srgbClr val="FF0000"/>
                </a:solidFill>
                <a:latin typeface="Arial" charset="0"/>
              </a:rPr>
              <a:t>※</a:t>
            </a: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手動でのみレポート作成が可能。</a:t>
            </a:r>
            <a:br>
              <a:rPr kumimoji="0" lang="en-US" altLang="ja-JP" sz="1600" b="1" dirty="0">
                <a:solidFill>
                  <a:srgbClr val="FF0000"/>
                </a:solidFill>
                <a:latin typeface="Arial" charset="0"/>
              </a:rPr>
            </a:b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手動作成後</a:t>
            </a:r>
            <a:r>
              <a:rPr kumimoji="0" lang="en-US" altLang="ja-JP" sz="1600" b="1" dirty="0">
                <a:solidFill>
                  <a:srgbClr val="FF0000"/>
                </a:solidFill>
                <a:latin typeface="Arial" charset="0"/>
              </a:rPr>
              <a:t>EMR</a:t>
            </a: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すればコンボレポートの区分で手動出力可能。自動作成での</a:t>
            </a:r>
            <a:r>
              <a:rPr kumimoji="0" lang="en-US" altLang="ja-JP" sz="1600" b="1" dirty="0">
                <a:solidFill>
                  <a:srgbClr val="FF0000"/>
                </a:solidFill>
                <a:latin typeface="Arial" charset="0"/>
              </a:rPr>
              <a:t>EMR</a:t>
            </a:r>
            <a:r>
              <a:rPr kumimoji="0" lang="ja-JP" altLang="en-US" sz="1600" b="1" dirty="0">
                <a:solidFill>
                  <a:srgbClr val="FF0000"/>
                </a:solidFill>
                <a:latin typeface="Arial" charset="0"/>
              </a:rPr>
              <a:t>は不可。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>
                <a:solidFill>
                  <a:srgbClr val="000000">
                    <a:tint val="75000"/>
                  </a:srgbClr>
                </a:solidFill>
                <a:latin typeface="Arial" charset="0"/>
              </a:rPr>
              <a:t>INTERNAL ONLY</a:t>
            </a:r>
            <a:endParaRPr lang="ja-JP" altLang="en-US">
              <a:solidFill>
                <a:srgbClr val="000000">
                  <a:tint val="75000"/>
                </a:srgb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31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WNOCDCHECK" val="-1"/>
</p:tagLst>
</file>

<file path=ppt/theme/theme1.xml><?xml version="1.0" encoding="utf-8"?>
<a:theme xmlns:a="http://schemas.openxmlformats.org/drawingml/2006/main" name="carlzeiss">
  <a:themeElements>
    <a:clrScheme name="Benutzerdefiniert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B76B1"/>
      </a:accent1>
      <a:accent2>
        <a:srgbClr val="C2DEF6"/>
      </a:accent2>
      <a:accent3>
        <a:srgbClr val="B2B2B2"/>
      </a:accent3>
      <a:accent4>
        <a:srgbClr val="DEDEDE"/>
      </a:accent4>
      <a:accent5>
        <a:srgbClr val="E5E5E5"/>
      </a:accent5>
      <a:accent6>
        <a:srgbClr val="F2F2F2"/>
      </a:accent6>
      <a:hlink>
        <a:srgbClr val="3B76B1"/>
      </a:hlink>
      <a:folHlink>
        <a:srgbClr val="3B76B1"/>
      </a:folHlink>
    </a:clrScheme>
    <a:fontScheme name="carlzeis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b="1" dirty="0" smtClean="0">
            <a:solidFill>
              <a:srgbClr val="FF0000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3175" cap="flat" cmpd="sng" algn="ctr">
          <a:solidFill>
            <a:schemeClr val="folHlink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431</Words>
  <Application>Microsoft Macintosh PowerPoint</Application>
  <PresentationFormat>ワイド画面</PresentationFormat>
  <Paragraphs>131</Paragraphs>
  <Slides>8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メイリオ</vt:lpstr>
      <vt:lpstr>游ゴシック</vt:lpstr>
      <vt:lpstr>Arial</vt:lpstr>
      <vt:lpstr>Arial Narrow</vt:lpstr>
      <vt:lpstr>Wingdings</vt:lpstr>
      <vt:lpstr>carlzeiss</vt:lpstr>
      <vt:lpstr>Structure–Function GPA（構造-機能 GPA） 　概要</vt:lpstr>
      <vt:lpstr>Structure–Function GPA（構造-機能 GPA） 　HFA（機能）部分</vt:lpstr>
      <vt:lpstr>Structure–Function GPA（構造-機能 GPA） 　OCT（構造）部分</vt:lpstr>
      <vt:lpstr>Structure–Function GPA（構造-機能 GPA） 　ツールボックス</vt:lpstr>
      <vt:lpstr>Structure–Function GPA（構造-機能 GPA） 　トレンド解析の測定指標 　　タイムラインの表示モード</vt:lpstr>
      <vt:lpstr>Structure–Function GPA（構造-機能 GPA） 　中期緑内障例 　　RNFL菲薄化と視野が同時進行 </vt:lpstr>
      <vt:lpstr>Structure–Function GPA（構造-機能 GPA） 　Preperimetric Glaucoma例 　　視野に影響はないがRNFL菲薄化が進行</vt:lpstr>
      <vt:lpstr>Structure–Function GPA （構造-機能 GPA）レポート</vt:lpstr>
    </vt:vector>
  </TitlesOfParts>
  <Company>Carl Zeiss AG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Structure–Function GPA（構造-機能 GPA） 　概要</dc:title>
  <dc:creator>Ikeda, Atsuko</dc:creator>
  <cp:lastModifiedBy>俊平 小川</cp:lastModifiedBy>
  <cp:revision>1</cp:revision>
  <dcterms:created xsi:type="dcterms:W3CDTF">2018-09-06T00:57:01Z</dcterms:created>
  <dcterms:modified xsi:type="dcterms:W3CDTF">2018-09-11T11:02:37Z</dcterms:modified>
</cp:coreProperties>
</file>

<file path=docProps/thumbnail.jpeg>
</file>